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34"/>
  </p:notesMasterIdLst>
  <p:handoutMasterIdLst>
    <p:handoutMasterId r:id="rId35"/>
  </p:handoutMasterIdLst>
  <p:sldIdLst>
    <p:sldId id="597" r:id="rId2"/>
    <p:sldId id="596" r:id="rId3"/>
    <p:sldId id="578" r:id="rId4"/>
    <p:sldId id="580" r:id="rId5"/>
    <p:sldId id="582" r:id="rId6"/>
    <p:sldId id="583" r:id="rId7"/>
    <p:sldId id="584" r:id="rId8"/>
    <p:sldId id="507" r:id="rId9"/>
    <p:sldId id="508" r:id="rId10"/>
    <p:sldId id="509" r:id="rId11"/>
    <p:sldId id="588" r:id="rId12"/>
    <p:sldId id="510" r:id="rId13"/>
    <p:sldId id="585" r:id="rId14"/>
    <p:sldId id="589" r:id="rId15"/>
    <p:sldId id="551" r:id="rId16"/>
    <p:sldId id="587" r:id="rId17"/>
    <p:sldId id="553" r:id="rId18"/>
    <p:sldId id="540" r:id="rId19"/>
    <p:sldId id="554" r:id="rId20"/>
    <p:sldId id="555" r:id="rId21"/>
    <p:sldId id="556" r:id="rId22"/>
    <p:sldId id="558" r:id="rId23"/>
    <p:sldId id="559" r:id="rId24"/>
    <p:sldId id="569" r:id="rId25"/>
    <p:sldId id="570" r:id="rId26"/>
    <p:sldId id="571" r:id="rId27"/>
    <p:sldId id="590" r:id="rId28"/>
    <p:sldId id="591" r:id="rId29"/>
    <p:sldId id="592" r:id="rId30"/>
    <p:sldId id="593" r:id="rId31"/>
    <p:sldId id="594" r:id="rId32"/>
    <p:sldId id="595" r:id="rId33"/>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BCC46C"/>
    <a:srgbClr val="FFCCCC"/>
    <a:srgbClr val="95BA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2670" autoAdjust="0"/>
  </p:normalViewPr>
  <p:slideViewPr>
    <p:cSldViewPr snapToGrid="0">
      <p:cViewPr varScale="1">
        <p:scale>
          <a:sx n="66" d="100"/>
          <a:sy n="66" d="100"/>
        </p:scale>
        <p:origin x="600" y="36"/>
      </p:cViewPr>
      <p:guideLst/>
    </p:cSldViewPr>
  </p:slideViewPr>
  <p:notesTextViewPr>
    <p:cViewPr>
      <p:scale>
        <a:sx n="1" d="1"/>
        <a:sy n="1" d="1"/>
      </p:scale>
      <p:origin x="0" y="0"/>
    </p:cViewPr>
  </p:notesTextViewPr>
  <p:notesViewPr>
    <p:cSldViewPr snapToGrid="0">
      <p:cViewPr varScale="1">
        <p:scale>
          <a:sx n="36" d="100"/>
          <a:sy n="36" d="100"/>
        </p:scale>
        <p:origin x="2340" y="4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260393-EABA-4E76-A409-A71C0B1F2522}" type="doc">
      <dgm:prSet loTypeId="urn:microsoft.com/office/officeart/2005/8/layout/cycle8" loCatId="cycle" qsTypeId="urn:microsoft.com/office/officeart/2005/8/quickstyle/3d4" qsCatId="3D" csTypeId="urn:microsoft.com/office/officeart/2005/8/colors/accent1_2" csCatId="accent1" phldr="1"/>
      <dgm:spPr/>
    </dgm:pt>
    <dgm:pt modelId="{F80D47AA-6F92-44AD-B15C-CD5080C6A932}">
      <dgm:prSet phldrT="[Text]"/>
      <dgm:spPr/>
      <dgm:t>
        <a:bodyPr/>
        <a:lstStyle/>
        <a:p>
          <a:r>
            <a:rPr lang="en-US" b="1" dirty="0" smtClean="0">
              <a:solidFill>
                <a:schemeClr val="tx1"/>
              </a:solidFill>
            </a:rPr>
            <a:t>EC </a:t>
          </a:r>
        </a:p>
        <a:p>
          <a:r>
            <a:rPr lang="en-US" b="1" dirty="0" smtClean="0">
              <a:solidFill>
                <a:schemeClr val="tx1"/>
              </a:solidFill>
            </a:rPr>
            <a:t>6</a:t>
          </a:r>
          <a:endParaRPr lang="en-US" b="1" dirty="0">
            <a:solidFill>
              <a:schemeClr val="tx1"/>
            </a:solidFill>
          </a:endParaRPr>
        </a:p>
      </dgm:t>
    </dgm:pt>
    <dgm:pt modelId="{04575DA2-EB88-4382-AFF4-C0A60D2344BE}" type="parTrans" cxnId="{184F0885-06B2-457D-82F3-21C925E46810}">
      <dgm:prSet/>
      <dgm:spPr/>
      <dgm:t>
        <a:bodyPr/>
        <a:lstStyle/>
        <a:p>
          <a:endParaRPr lang="en-US"/>
        </a:p>
      </dgm:t>
    </dgm:pt>
    <dgm:pt modelId="{8F880D68-2969-47A9-AF94-53F864E8DDF1}" type="sibTrans" cxnId="{184F0885-06B2-457D-82F3-21C925E46810}">
      <dgm:prSet/>
      <dgm:spPr/>
      <dgm:t>
        <a:bodyPr/>
        <a:lstStyle/>
        <a:p>
          <a:endParaRPr lang="en-US"/>
        </a:p>
      </dgm:t>
    </dgm:pt>
    <dgm:pt modelId="{02AE66E3-D1ED-42BE-A012-AA1A358AF720}">
      <dgm:prSet phldrT="[Text]"/>
      <dgm:spPr/>
      <dgm:t>
        <a:bodyPr/>
        <a:lstStyle/>
        <a:p>
          <a:r>
            <a:rPr lang="en-US" b="1" dirty="0" smtClean="0">
              <a:solidFill>
                <a:schemeClr val="tx1"/>
              </a:solidFill>
            </a:rPr>
            <a:t>GP</a:t>
          </a:r>
        </a:p>
        <a:p>
          <a:r>
            <a:rPr lang="en-US" b="1" dirty="0" smtClean="0">
              <a:solidFill>
                <a:schemeClr val="tx1"/>
              </a:solidFill>
            </a:rPr>
            <a:t>9</a:t>
          </a:r>
          <a:endParaRPr lang="en-US" b="1" dirty="0">
            <a:solidFill>
              <a:schemeClr val="tx1"/>
            </a:solidFill>
          </a:endParaRPr>
        </a:p>
      </dgm:t>
    </dgm:pt>
    <dgm:pt modelId="{6A72AC9C-D700-4C5C-A30F-CAF81EDCA08C}" type="parTrans" cxnId="{4778413B-39A8-45FE-AFDE-36851B992B60}">
      <dgm:prSet/>
      <dgm:spPr/>
      <dgm:t>
        <a:bodyPr/>
        <a:lstStyle/>
        <a:p>
          <a:endParaRPr lang="en-US"/>
        </a:p>
      </dgm:t>
    </dgm:pt>
    <dgm:pt modelId="{0B5DCCC3-AF6A-4ED5-87A0-B7A741F6CAF6}" type="sibTrans" cxnId="{4778413B-39A8-45FE-AFDE-36851B992B60}">
      <dgm:prSet/>
      <dgm:spPr/>
      <dgm:t>
        <a:bodyPr/>
        <a:lstStyle/>
        <a:p>
          <a:endParaRPr lang="en-US"/>
        </a:p>
      </dgm:t>
    </dgm:pt>
    <dgm:pt modelId="{9FF8D0B7-683F-45EC-BC76-1271167E5C6A}">
      <dgm:prSet phldrT="[Text]"/>
      <dgm:spPr/>
      <dgm:t>
        <a:bodyPr/>
        <a:lstStyle/>
        <a:p>
          <a:r>
            <a:rPr lang="en-US" b="1" dirty="0" smtClean="0">
              <a:solidFill>
                <a:schemeClr val="tx1"/>
              </a:solidFill>
            </a:rPr>
            <a:t>KZN</a:t>
          </a:r>
        </a:p>
        <a:p>
          <a:r>
            <a:rPr lang="en-US" b="1" dirty="0" smtClean="0">
              <a:solidFill>
                <a:schemeClr val="tx1"/>
              </a:solidFill>
            </a:rPr>
            <a:t>20</a:t>
          </a:r>
          <a:endParaRPr lang="en-US" b="1" dirty="0">
            <a:solidFill>
              <a:schemeClr val="tx1"/>
            </a:solidFill>
          </a:endParaRPr>
        </a:p>
      </dgm:t>
    </dgm:pt>
    <dgm:pt modelId="{AFA73FDF-1FD2-4F9C-8A53-08DFB96CD0C4}" type="parTrans" cxnId="{9C69DB36-8F96-4B08-ABA4-7685541FC003}">
      <dgm:prSet/>
      <dgm:spPr/>
      <dgm:t>
        <a:bodyPr/>
        <a:lstStyle/>
        <a:p>
          <a:endParaRPr lang="en-US"/>
        </a:p>
      </dgm:t>
    </dgm:pt>
    <dgm:pt modelId="{85FBB59C-C0A7-495E-8988-71D8D09A690D}" type="sibTrans" cxnId="{9C69DB36-8F96-4B08-ABA4-7685541FC003}">
      <dgm:prSet/>
      <dgm:spPr/>
      <dgm:t>
        <a:bodyPr/>
        <a:lstStyle/>
        <a:p>
          <a:endParaRPr lang="en-US"/>
        </a:p>
      </dgm:t>
    </dgm:pt>
    <dgm:pt modelId="{03E98605-9562-457D-BE62-20B41C3FCA50}">
      <dgm:prSet/>
      <dgm:spPr/>
      <dgm:t>
        <a:bodyPr/>
        <a:lstStyle/>
        <a:p>
          <a:r>
            <a:rPr lang="en-US" b="1" dirty="0" smtClean="0">
              <a:solidFill>
                <a:schemeClr val="tx1"/>
              </a:solidFill>
            </a:rPr>
            <a:t>NW</a:t>
          </a:r>
        </a:p>
        <a:p>
          <a:r>
            <a:rPr lang="en-US" b="1" dirty="0" smtClean="0">
              <a:solidFill>
                <a:schemeClr val="tx1"/>
              </a:solidFill>
            </a:rPr>
            <a:t>3</a:t>
          </a:r>
          <a:endParaRPr lang="en-US" b="1" dirty="0">
            <a:solidFill>
              <a:schemeClr val="tx1"/>
            </a:solidFill>
          </a:endParaRPr>
        </a:p>
      </dgm:t>
    </dgm:pt>
    <dgm:pt modelId="{E2F97E35-1478-4A49-9EBD-15A348D04054}" type="parTrans" cxnId="{A8A7AF0A-44FE-4CB5-997C-B28E1F5B5E48}">
      <dgm:prSet/>
      <dgm:spPr/>
      <dgm:t>
        <a:bodyPr/>
        <a:lstStyle/>
        <a:p>
          <a:endParaRPr lang="en-US"/>
        </a:p>
      </dgm:t>
    </dgm:pt>
    <dgm:pt modelId="{4BB2A7A2-C0D6-4FFB-B867-29F855082B85}" type="sibTrans" cxnId="{A8A7AF0A-44FE-4CB5-997C-B28E1F5B5E48}">
      <dgm:prSet/>
      <dgm:spPr/>
      <dgm:t>
        <a:bodyPr/>
        <a:lstStyle/>
        <a:p>
          <a:endParaRPr lang="en-US"/>
        </a:p>
      </dgm:t>
    </dgm:pt>
    <dgm:pt modelId="{D2BF68C8-B587-46F3-B34B-64DDB5B9661E}">
      <dgm:prSet/>
      <dgm:spPr/>
      <dgm:t>
        <a:bodyPr/>
        <a:lstStyle/>
        <a:p>
          <a:r>
            <a:rPr lang="en-US" b="1" dirty="0" smtClean="0">
              <a:solidFill>
                <a:schemeClr val="tx1"/>
              </a:solidFill>
            </a:rPr>
            <a:t>MP</a:t>
          </a:r>
        </a:p>
        <a:p>
          <a:r>
            <a:rPr lang="en-US" b="1" dirty="0" smtClean="0">
              <a:solidFill>
                <a:schemeClr val="tx1"/>
              </a:solidFill>
            </a:rPr>
            <a:t>2</a:t>
          </a:r>
          <a:endParaRPr lang="en-US" b="1" dirty="0">
            <a:solidFill>
              <a:schemeClr val="tx1"/>
            </a:solidFill>
          </a:endParaRPr>
        </a:p>
      </dgm:t>
    </dgm:pt>
    <dgm:pt modelId="{5861EF07-997E-4493-A00C-A4574288AFBA}" type="parTrans" cxnId="{B2577FCC-7704-4DE4-A654-EC0F88FA513D}">
      <dgm:prSet/>
      <dgm:spPr/>
      <dgm:t>
        <a:bodyPr/>
        <a:lstStyle/>
        <a:p>
          <a:endParaRPr lang="en-US"/>
        </a:p>
      </dgm:t>
    </dgm:pt>
    <dgm:pt modelId="{7927A4FB-F205-432C-833A-8D2DC7302CBC}" type="sibTrans" cxnId="{B2577FCC-7704-4DE4-A654-EC0F88FA513D}">
      <dgm:prSet/>
      <dgm:spPr/>
      <dgm:t>
        <a:bodyPr/>
        <a:lstStyle/>
        <a:p>
          <a:endParaRPr lang="en-US"/>
        </a:p>
      </dgm:t>
    </dgm:pt>
    <dgm:pt modelId="{13F4E059-E374-4AE3-B28A-BF9FF0D22BFB}">
      <dgm:prSet/>
      <dgm:spPr/>
      <dgm:t>
        <a:bodyPr/>
        <a:lstStyle/>
        <a:p>
          <a:r>
            <a:rPr lang="en-US" b="1" dirty="0" smtClean="0">
              <a:solidFill>
                <a:schemeClr val="tx1"/>
              </a:solidFill>
            </a:rPr>
            <a:t>WC</a:t>
          </a:r>
        </a:p>
        <a:p>
          <a:r>
            <a:rPr lang="en-US" b="1" dirty="0" smtClean="0">
              <a:solidFill>
                <a:schemeClr val="tx1"/>
              </a:solidFill>
            </a:rPr>
            <a:t>10</a:t>
          </a:r>
          <a:endParaRPr lang="en-US" b="1" dirty="0">
            <a:solidFill>
              <a:schemeClr val="tx1"/>
            </a:solidFill>
          </a:endParaRPr>
        </a:p>
      </dgm:t>
    </dgm:pt>
    <dgm:pt modelId="{8790D3DB-E454-40EA-99F7-58BDD8CDDE6F}" type="parTrans" cxnId="{CD81EA34-06F3-4E29-866C-B03C416DB7CA}">
      <dgm:prSet/>
      <dgm:spPr/>
      <dgm:t>
        <a:bodyPr/>
        <a:lstStyle/>
        <a:p>
          <a:endParaRPr lang="en-US"/>
        </a:p>
      </dgm:t>
    </dgm:pt>
    <dgm:pt modelId="{325FB9AA-43D7-469C-A619-FCB0ABD1122E}" type="sibTrans" cxnId="{CD81EA34-06F3-4E29-866C-B03C416DB7CA}">
      <dgm:prSet/>
      <dgm:spPr/>
      <dgm:t>
        <a:bodyPr/>
        <a:lstStyle/>
        <a:p>
          <a:endParaRPr lang="en-US"/>
        </a:p>
      </dgm:t>
    </dgm:pt>
    <dgm:pt modelId="{6F1E1EE7-955C-4D13-B21F-FB86C206ED71}">
      <dgm:prSet/>
      <dgm:spPr/>
      <dgm:t>
        <a:bodyPr/>
        <a:lstStyle/>
        <a:p>
          <a:r>
            <a:rPr lang="en-US" b="1" dirty="0" smtClean="0">
              <a:solidFill>
                <a:schemeClr val="tx1"/>
              </a:solidFill>
            </a:rPr>
            <a:t>LP</a:t>
          </a:r>
        </a:p>
        <a:p>
          <a:r>
            <a:rPr lang="en-US" b="1" dirty="0" smtClean="0">
              <a:solidFill>
                <a:schemeClr val="tx1"/>
              </a:solidFill>
            </a:rPr>
            <a:t>5</a:t>
          </a:r>
          <a:endParaRPr lang="en-US" b="1" dirty="0">
            <a:solidFill>
              <a:schemeClr val="tx1"/>
            </a:solidFill>
          </a:endParaRPr>
        </a:p>
      </dgm:t>
    </dgm:pt>
    <dgm:pt modelId="{80D2877C-4FDC-4CB8-8815-30C22A1BDCE4}" type="parTrans" cxnId="{B18B4CF9-D246-4FBF-9486-D3E37EC67A79}">
      <dgm:prSet/>
      <dgm:spPr/>
      <dgm:t>
        <a:bodyPr/>
        <a:lstStyle/>
        <a:p>
          <a:endParaRPr lang="en-US"/>
        </a:p>
      </dgm:t>
    </dgm:pt>
    <dgm:pt modelId="{4279EF65-1921-45E9-867C-2D8A57A09FEF}" type="sibTrans" cxnId="{B18B4CF9-D246-4FBF-9486-D3E37EC67A79}">
      <dgm:prSet/>
      <dgm:spPr/>
      <dgm:t>
        <a:bodyPr/>
        <a:lstStyle/>
        <a:p>
          <a:endParaRPr lang="en-US"/>
        </a:p>
      </dgm:t>
    </dgm:pt>
    <dgm:pt modelId="{5899387F-6A96-48D8-90A7-34DD9A0EC5FA}" type="pres">
      <dgm:prSet presAssocID="{A8260393-EABA-4E76-A409-A71C0B1F2522}" presName="compositeShape" presStyleCnt="0">
        <dgm:presLayoutVars>
          <dgm:chMax val="7"/>
          <dgm:dir/>
          <dgm:resizeHandles val="exact"/>
        </dgm:presLayoutVars>
      </dgm:prSet>
      <dgm:spPr/>
    </dgm:pt>
    <dgm:pt modelId="{5D85763D-0B90-427D-AF6A-EE50B5482AC2}" type="pres">
      <dgm:prSet presAssocID="{A8260393-EABA-4E76-A409-A71C0B1F2522}" presName="wedge1" presStyleLbl="node1" presStyleIdx="0" presStyleCnt="7"/>
      <dgm:spPr/>
      <dgm:t>
        <a:bodyPr/>
        <a:lstStyle/>
        <a:p>
          <a:endParaRPr lang="en-US"/>
        </a:p>
      </dgm:t>
    </dgm:pt>
    <dgm:pt modelId="{1AF64E10-750A-4F80-B7EB-CA60A3411114}" type="pres">
      <dgm:prSet presAssocID="{A8260393-EABA-4E76-A409-A71C0B1F2522}" presName="dummy1a" presStyleCnt="0"/>
      <dgm:spPr/>
    </dgm:pt>
    <dgm:pt modelId="{36A95A42-B0A6-4CF1-8EA2-78B0D43AEDB0}" type="pres">
      <dgm:prSet presAssocID="{A8260393-EABA-4E76-A409-A71C0B1F2522}" presName="dummy1b" presStyleCnt="0"/>
      <dgm:spPr/>
    </dgm:pt>
    <dgm:pt modelId="{E153FBB2-4304-4C08-B069-3435F3FDA90D}" type="pres">
      <dgm:prSet presAssocID="{A8260393-EABA-4E76-A409-A71C0B1F2522}" presName="wedge1Tx" presStyleLbl="node1" presStyleIdx="0" presStyleCnt="7">
        <dgm:presLayoutVars>
          <dgm:chMax val="0"/>
          <dgm:chPref val="0"/>
          <dgm:bulletEnabled val="1"/>
        </dgm:presLayoutVars>
      </dgm:prSet>
      <dgm:spPr/>
      <dgm:t>
        <a:bodyPr/>
        <a:lstStyle/>
        <a:p>
          <a:endParaRPr lang="en-US"/>
        </a:p>
      </dgm:t>
    </dgm:pt>
    <dgm:pt modelId="{CE1CBB6B-B0BA-446C-B564-3B469AEE74CB}" type="pres">
      <dgm:prSet presAssocID="{A8260393-EABA-4E76-A409-A71C0B1F2522}" presName="wedge2" presStyleLbl="node1" presStyleIdx="1" presStyleCnt="7"/>
      <dgm:spPr/>
      <dgm:t>
        <a:bodyPr/>
        <a:lstStyle/>
        <a:p>
          <a:endParaRPr lang="en-US"/>
        </a:p>
      </dgm:t>
    </dgm:pt>
    <dgm:pt modelId="{BAB93DBD-A294-4ACF-95E6-BD88CE67A715}" type="pres">
      <dgm:prSet presAssocID="{A8260393-EABA-4E76-A409-A71C0B1F2522}" presName="dummy2a" presStyleCnt="0"/>
      <dgm:spPr/>
    </dgm:pt>
    <dgm:pt modelId="{AF8BA1ED-8364-43A0-8C18-4DFE84FB4571}" type="pres">
      <dgm:prSet presAssocID="{A8260393-EABA-4E76-A409-A71C0B1F2522}" presName="dummy2b" presStyleCnt="0"/>
      <dgm:spPr/>
    </dgm:pt>
    <dgm:pt modelId="{53ED7D52-216C-48A3-A3FC-19972113A28A}" type="pres">
      <dgm:prSet presAssocID="{A8260393-EABA-4E76-A409-A71C0B1F2522}" presName="wedge2Tx" presStyleLbl="node1" presStyleIdx="1" presStyleCnt="7">
        <dgm:presLayoutVars>
          <dgm:chMax val="0"/>
          <dgm:chPref val="0"/>
          <dgm:bulletEnabled val="1"/>
        </dgm:presLayoutVars>
      </dgm:prSet>
      <dgm:spPr/>
      <dgm:t>
        <a:bodyPr/>
        <a:lstStyle/>
        <a:p>
          <a:endParaRPr lang="en-US"/>
        </a:p>
      </dgm:t>
    </dgm:pt>
    <dgm:pt modelId="{7250498F-9F61-42C8-B523-73A505672B1E}" type="pres">
      <dgm:prSet presAssocID="{A8260393-EABA-4E76-A409-A71C0B1F2522}" presName="wedge3" presStyleLbl="node1" presStyleIdx="2" presStyleCnt="7"/>
      <dgm:spPr/>
      <dgm:t>
        <a:bodyPr/>
        <a:lstStyle/>
        <a:p>
          <a:endParaRPr lang="en-US"/>
        </a:p>
      </dgm:t>
    </dgm:pt>
    <dgm:pt modelId="{DDDAB12C-EEDB-48B9-A04C-49480D16FC75}" type="pres">
      <dgm:prSet presAssocID="{A8260393-EABA-4E76-A409-A71C0B1F2522}" presName="dummy3a" presStyleCnt="0"/>
      <dgm:spPr/>
    </dgm:pt>
    <dgm:pt modelId="{A1AB21F4-6DB3-4B3D-B68E-E8D8956E5F24}" type="pres">
      <dgm:prSet presAssocID="{A8260393-EABA-4E76-A409-A71C0B1F2522}" presName="dummy3b" presStyleCnt="0"/>
      <dgm:spPr/>
    </dgm:pt>
    <dgm:pt modelId="{8021D5F2-4FD9-44FA-9A87-DC64D60F7195}" type="pres">
      <dgm:prSet presAssocID="{A8260393-EABA-4E76-A409-A71C0B1F2522}" presName="wedge3Tx" presStyleLbl="node1" presStyleIdx="2" presStyleCnt="7">
        <dgm:presLayoutVars>
          <dgm:chMax val="0"/>
          <dgm:chPref val="0"/>
          <dgm:bulletEnabled val="1"/>
        </dgm:presLayoutVars>
      </dgm:prSet>
      <dgm:spPr/>
      <dgm:t>
        <a:bodyPr/>
        <a:lstStyle/>
        <a:p>
          <a:endParaRPr lang="en-US"/>
        </a:p>
      </dgm:t>
    </dgm:pt>
    <dgm:pt modelId="{8AA0966E-1763-4F5C-A6CA-19F7F757FB46}" type="pres">
      <dgm:prSet presAssocID="{A8260393-EABA-4E76-A409-A71C0B1F2522}" presName="wedge4" presStyleLbl="node1" presStyleIdx="3" presStyleCnt="7"/>
      <dgm:spPr/>
      <dgm:t>
        <a:bodyPr/>
        <a:lstStyle/>
        <a:p>
          <a:endParaRPr lang="en-US"/>
        </a:p>
      </dgm:t>
    </dgm:pt>
    <dgm:pt modelId="{E84A9C08-BDB9-4C83-B393-034418A660F6}" type="pres">
      <dgm:prSet presAssocID="{A8260393-EABA-4E76-A409-A71C0B1F2522}" presName="dummy4a" presStyleCnt="0"/>
      <dgm:spPr/>
    </dgm:pt>
    <dgm:pt modelId="{A79C23D9-8BE2-4585-9328-98B9A0F7A59A}" type="pres">
      <dgm:prSet presAssocID="{A8260393-EABA-4E76-A409-A71C0B1F2522}" presName="dummy4b" presStyleCnt="0"/>
      <dgm:spPr/>
    </dgm:pt>
    <dgm:pt modelId="{9724F834-5BF0-4BAD-BB2E-B8074C9ADC75}" type="pres">
      <dgm:prSet presAssocID="{A8260393-EABA-4E76-A409-A71C0B1F2522}" presName="wedge4Tx" presStyleLbl="node1" presStyleIdx="3" presStyleCnt="7">
        <dgm:presLayoutVars>
          <dgm:chMax val="0"/>
          <dgm:chPref val="0"/>
          <dgm:bulletEnabled val="1"/>
        </dgm:presLayoutVars>
      </dgm:prSet>
      <dgm:spPr/>
      <dgm:t>
        <a:bodyPr/>
        <a:lstStyle/>
        <a:p>
          <a:endParaRPr lang="en-US"/>
        </a:p>
      </dgm:t>
    </dgm:pt>
    <dgm:pt modelId="{DAE4117A-69A7-4556-B472-1540FAA9167C}" type="pres">
      <dgm:prSet presAssocID="{A8260393-EABA-4E76-A409-A71C0B1F2522}" presName="wedge5" presStyleLbl="node1" presStyleIdx="4" presStyleCnt="7"/>
      <dgm:spPr/>
      <dgm:t>
        <a:bodyPr/>
        <a:lstStyle/>
        <a:p>
          <a:endParaRPr lang="en-US"/>
        </a:p>
      </dgm:t>
    </dgm:pt>
    <dgm:pt modelId="{B2ADAD6A-A30C-4123-85DD-7930A8B3B1B2}" type="pres">
      <dgm:prSet presAssocID="{A8260393-EABA-4E76-A409-A71C0B1F2522}" presName="dummy5a" presStyleCnt="0"/>
      <dgm:spPr/>
    </dgm:pt>
    <dgm:pt modelId="{9E4F5E48-3CA5-4827-9A9E-565BAF429295}" type="pres">
      <dgm:prSet presAssocID="{A8260393-EABA-4E76-A409-A71C0B1F2522}" presName="dummy5b" presStyleCnt="0"/>
      <dgm:spPr/>
    </dgm:pt>
    <dgm:pt modelId="{BB5FF47E-5BE9-42F0-8A1F-2606CAF864E2}" type="pres">
      <dgm:prSet presAssocID="{A8260393-EABA-4E76-A409-A71C0B1F2522}" presName="wedge5Tx" presStyleLbl="node1" presStyleIdx="4" presStyleCnt="7">
        <dgm:presLayoutVars>
          <dgm:chMax val="0"/>
          <dgm:chPref val="0"/>
          <dgm:bulletEnabled val="1"/>
        </dgm:presLayoutVars>
      </dgm:prSet>
      <dgm:spPr/>
      <dgm:t>
        <a:bodyPr/>
        <a:lstStyle/>
        <a:p>
          <a:endParaRPr lang="en-US"/>
        </a:p>
      </dgm:t>
    </dgm:pt>
    <dgm:pt modelId="{11A35664-7B5A-4B86-B8DF-7A1FC2546BD4}" type="pres">
      <dgm:prSet presAssocID="{A8260393-EABA-4E76-A409-A71C0B1F2522}" presName="wedge6" presStyleLbl="node1" presStyleIdx="5" presStyleCnt="7"/>
      <dgm:spPr/>
      <dgm:t>
        <a:bodyPr/>
        <a:lstStyle/>
        <a:p>
          <a:endParaRPr lang="en-US"/>
        </a:p>
      </dgm:t>
    </dgm:pt>
    <dgm:pt modelId="{0505F5D5-CE3C-42B3-A594-E1C08E59E1BD}" type="pres">
      <dgm:prSet presAssocID="{A8260393-EABA-4E76-A409-A71C0B1F2522}" presName="dummy6a" presStyleCnt="0"/>
      <dgm:spPr/>
    </dgm:pt>
    <dgm:pt modelId="{C71205C2-557A-4244-B241-1327805F3516}" type="pres">
      <dgm:prSet presAssocID="{A8260393-EABA-4E76-A409-A71C0B1F2522}" presName="dummy6b" presStyleCnt="0"/>
      <dgm:spPr/>
    </dgm:pt>
    <dgm:pt modelId="{D89E5327-E5BC-4AF9-9052-F240FC6A22F4}" type="pres">
      <dgm:prSet presAssocID="{A8260393-EABA-4E76-A409-A71C0B1F2522}" presName="wedge6Tx" presStyleLbl="node1" presStyleIdx="5" presStyleCnt="7">
        <dgm:presLayoutVars>
          <dgm:chMax val="0"/>
          <dgm:chPref val="0"/>
          <dgm:bulletEnabled val="1"/>
        </dgm:presLayoutVars>
      </dgm:prSet>
      <dgm:spPr/>
      <dgm:t>
        <a:bodyPr/>
        <a:lstStyle/>
        <a:p>
          <a:endParaRPr lang="en-US"/>
        </a:p>
      </dgm:t>
    </dgm:pt>
    <dgm:pt modelId="{57EB1DAB-03A4-4017-AD3F-09FB9EA16A47}" type="pres">
      <dgm:prSet presAssocID="{A8260393-EABA-4E76-A409-A71C0B1F2522}" presName="wedge7" presStyleLbl="node1" presStyleIdx="6" presStyleCnt="7"/>
      <dgm:spPr/>
      <dgm:t>
        <a:bodyPr/>
        <a:lstStyle/>
        <a:p>
          <a:endParaRPr lang="en-US"/>
        </a:p>
      </dgm:t>
    </dgm:pt>
    <dgm:pt modelId="{4BF203F8-7534-4D25-8092-00856AB027D0}" type="pres">
      <dgm:prSet presAssocID="{A8260393-EABA-4E76-A409-A71C0B1F2522}" presName="dummy7a" presStyleCnt="0"/>
      <dgm:spPr/>
    </dgm:pt>
    <dgm:pt modelId="{3B305EEE-9536-43E0-8568-6F739ECCAD1F}" type="pres">
      <dgm:prSet presAssocID="{A8260393-EABA-4E76-A409-A71C0B1F2522}" presName="dummy7b" presStyleCnt="0"/>
      <dgm:spPr/>
    </dgm:pt>
    <dgm:pt modelId="{5B9AA492-B041-49F5-A453-A3B04603DA59}" type="pres">
      <dgm:prSet presAssocID="{A8260393-EABA-4E76-A409-A71C0B1F2522}" presName="wedge7Tx" presStyleLbl="node1" presStyleIdx="6" presStyleCnt="7">
        <dgm:presLayoutVars>
          <dgm:chMax val="0"/>
          <dgm:chPref val="0"/>
          <dgm:bulletEnabled val="1"/>
        </dgm:presLayoutVars>
      </dgm:prSet>
      <dgm:spPr/>
      <dgm:t>
        <a:bodyPr/>
        <a:lstStyle/>
        <a:p>
          <a:endParaRPr lang="en-US"/>
        </a:p>
      </dgm:t>
    </dgm:pt>
    <dgm:pt modelId="{FC1C60ED-0EE6-433F-BD85-71F9AB5E4123}" type="pres">
      <dgm:prSet presAssocID="{325FB9AA-43D7-469C-A619-FCB0ABD1122E}" presName="arrowWedge1" presStyleLbl="fgSibTrans2D1" presStyleIdx="0" presStyleCnt="7"/>
      <dgm:spPr/>
    </dgm:pt>
    <dgm:pt modelId="{BE7BA679-D617-4510-81A9-31274C58B2F8}" type="pres">
      <dgm:prSet presAssocID="{4279EF65-1921-45E9-867C-2D8A57A09FEF}" presName="arrowWedge2" presStyleLbl="fgSibTrans2D1" presStyleIdx="1" presStyleCnt="7"/>
      <dgm:spPr/>
    </dgm:pt>
    <dgm:pt modelId="{9B22375A-1F0A-49FD-ACE0-2E3C816E6286}" type="pres">
      <dgm:prSet presAssocID="{7927A4FB-F205-432C-833A-8D2DC7302CBC}" presName="arrowWedge3" presStyleLbl="fgSibTrans2D1" presStyleIdx="2" presStyleCnt="7"/>
      <dgm:spPr/>
    </dgm:pt>
    <dgm:pt modelId="{581734B7-77AD-4EA3-BC9D-B51A532D6E2C}" type="pres">
      <dgm:prSet presAssocID="{8F880D68-2969-47A9-AF94-53F864E8DDF1}" presName="arrowWedge4" presStyleLbl="fgSibTrans2D1" presStyleIdx="3" presStyleCnt="7"/>
      <dgm:spPr/>
    </dgm:pt>
    <dgm:pt modelId="{04DB7FC9-8DC2-4DD1-BBDF-3287188B9C94}" type="pres">
      <dgm:prSet presAssocID="{4BB2A7A2-C0D6-4FFB-B867-29F855082B85}" presName="arrowWedge5" presStyleLbl="fgSibTrans2D1" presStyleIdx="4" presStyleCnt="7"/>
      <dgm:spPr/>
    </dgm:pt>
    <dgm:pt modelId="{4AE99B29-AD58-4D5A-BA49-A72F839DCCD5}" type="pres">
      <dgm:prSet presAssocID="{0B5DCCC3-AF6A-4ED5-87A0-B7A741F6CAF6}" presName="arrowWedge6" presStyleLbl="fgSibTrans2D1" presStyleIdx="5" presStyleCnt="7"/>
      <dgm:spPr/>
    </dgm:pt>
    <dgm:pt modelId="{18D7CA37-8A34-4242-8DBC-2D17F57B2FE5}" type="pres">
      <dgm:prSet presAssocID="{85FBB59C-C0A7-495E-8988-71D8D09A690D}" presName="arrowWedge7" presStyleLbl="fgSibTrans2D1" presStyleIdx="6" presStyleCnt="7"/>
      <dgm:spPr/>
    </dgm:pt>
  </dgm:ptLst>
  <dgm:cxnLst>
    <dgm:cxn modelId="{3147F52A-472E-4557-BE65-A402951495B0}" type="presOf" srcId="{6F1E1EE7-955C-4D13-B21F-FB86C206ED71}" destId="{CE1CBB6B-B0BA-446C-B564-3B469AEE74CB}" srcOrd="0" destOrd="0" presId="urn:microsoft.com/office/officeart/2005/8/layout/cycle8"/>
    <dgm:cxn modelId="{C80DFCF5-1C4B-43F7-9E5D-D086E0F5C44E}" type="presOf" srcId="{13F4E059-E374-4AE3-B28A-BF9FF0D22BFB}" destId="{5D85763D-0B90-427D-AF6A-EE50B5482AC2}" srcOrd="0" destOrd="0" presId="urn:microsoft.com/office/officeart/2005/8/layout/cycle8"/>
    <dgm:cxn modelId="{B18B4CF9-D246-4FBF-9486-D3E37EC67A79}" srcId="{A8260393-EABA-4E76-A409-A71C0B1F2522}" destId="{6F1E1EE7-955C-4D13-B21F-FB86C206ED71}" srcOrd="1" destOrd="0" parTransId="{80D2877C-4FDC-4CB8-8815-30C22A1BDCE4}" sibTransId="{4279EF65-1921-45E9-867C-2D8A57A09FEF}"/>
    <dgm:cxn modelId="{2C6E993B-0956-4F84-BF29-650C4D6F8A5E}" type="presOf" srcId="{D2BF68C8-B587-46F3-B34B-64DDB5B9661E}" destId="{7250498F-9F61-42C8-B523-73A505672B1E}" srcOrd="0" destOrd="0" presId="urn:microsoft.com/office/officeart/2005/8/layout/cycle8"/>
    <dgm:cxn modelId="{F3D2130E-3CBE-4497-B4C8-740BB39406A3}" type="presOf" srcId="{9FF8D0B7-683F-45EC-BC76-1271167E5C6A}" destId="{5B9AA492-B041-49F5-A453-A3B04603DA59}" srcOrd="1" destOrd="0" presId="urn:microsoft.com/office/officeart/2005/8/layout/cycle8"/>
    <dgm:cxn modelId="{D6993CB3-4094-4D2F-8962-04FD2A6DE159}" type="presOf" srcId="{03E98605-9562-457D-BE62-20B41C3FCA50}" destId="{DAE4117A-69A7-4556-B472-1540FAA9167C}" srcOrd="0" destOrd="0" presId="urn:microsoft.com/office/officeart/2005/8/layout/cycle8"/>
    <dgm:cxn modelId="{39BFC178-68EF-4DEE-BCB1-7EC95BFD6236}" type="presOf" srcId="{6F1E1EE7-955C-4D13-B21F-FB86C206ED71}" destId="{53ED7D52-216C-48A3-A3FC-19972113A28A}" srcOrd="1" destOrd="0" presId="urn:microsoft.com/office/officeart/2005/8/layout/cycle8"/>
    <dgm:cxn modelId="{4778413B-39A8-45FE-AFDE-36851B992B60}" srcId="{A8260393-EABA-4E76-A409-A71C0B1F2522}" destId="{02AE66E3-D1ED-42BE-A012-AA1A358AF720}" srcOrd="5" destOrd="0" parTransId="{6A72AC9C-D700-4C5C-A30F-CAF81EDCA08C}" sibTransId="{0B5DCCC3-AF6A-4ED5-87A0-B7A741F6CAF6}"/>
    <dgm:cxn modelId="{9C69DB36-8F96-4B08-ABA4-7685541FC003}" srcId="{A8260393-EABA-4E76-A409-A71C0B1F2522}" destId="{9FF8D0B7-683F-45EC-BC76-1271167E5C6A}" srcOrd="6" destOrd="0" parTransId="{AFA73FDF-1FD2-4F9C-8A53-08DFB96CD0C4}" sibTransId="{85FBB59C-C0A7-495E-8988-71D8D09A690D}"/>
    <dgm:cxn modelId="{FF3BD950-BE77-4B8D-BD7B-6BFF745F27EB}" type="presOf" srcId="{9FF8D0B7-683F-45EC-BC76-1271167E5C6A}" destId="{57EB1DAB-03A4-4017-AD3F-09FB9EA16A47}" srcOrd="0" destOrd="0" presId="urn:microsoft.com/office/officeart/2005/8/layout/cycle8"/>
    <dgm:cxn modelId="{CD81EA34-06F3-4E29-866C-B03C416DB7CA}" srcId="{A8260393-EABA-4E76-A409-A71C0B1F2522}" destId="{13F4E059-E374-4AE3-B28A-BF9FF0D22BFB}" srcOrd="0" destOrd="0" parTransId="{8790D3DB-E454-40EA-99F7-58BDD8CDDE6F}" sibTransId="{325FB9AA-43D7-469C-A619-FCB0ABD1122E}"/>
    <dgm:cxn modelId="{57B7CAA1-FFFB-4506-9936-9AC412FDDEFF}" type="presOf" srcId="{02AE66E3-D1ED-42BE-A012-AA1A358AF720}" destId="{D89E5327-E5BC-4AF9-9052-F240FC6A22F4}" srcOrd="1" destOrd="0" presId="urn:microsoft.com/office/officeart/2005/8/layout/cycle8"/>
    <dgm:cxn modelId="{A8A7AF0A-44FE-4CB5-997C-B28E1F5B5E48}" srcId="{A8260393-EABA-4E76-A409-A71C0B1F2522}" destId="{03E98605-9562-457D-BE62-20B41C3FCA50}" srcOrd="4" destOrd="0" parTransId="{E2F97E35-1478-4A49-9EBD-15A348D04054}" sibTransId="{4BB2A7A2-C0D6-4FFB-B867-29F855082B85}"/>
    <dgm:cxn modelId="{26BF0A15-D3C0-4A5B-9DBE-49F4FF92E738}" type="presOf" srcId="{D2BF68C8-B587-46F3-B34B-64DDB5B9661E}" destId="{8021D5F2-4FD9-44FA-9A87-DC64D60F7195}" srcOrd="1" destOrd="0" presId="urn:microsoft.com/office/officeart/2005/8/layout/cycle8"/>
    <dgm:cxn modelId="{2092BC22-8C00-4EDA-AA90-F6A0B4363CF4}" type="presOf" srcId="{F80D47AA-6F92-44AD-B15C-CD5080C6A932}" destId="{9724F834-5BF0-4BAD-BB2E-B8074C9ADC75}" srcOrd="1" destOrd="0" presId="urn:microsoft.com/office/officeart/2005/8/layout/cycle8"/>
    <dgm:cxn modelId="{184F0885-06B2-457D-82F3-21C925E46810}" srcId="{A8260393-EABA-4E76-A409-A71C0B1F2522}" destId="{F80D47AA-6F92-44AD-B15C-CD5080C6A932}" srcOrd="3" destOrd="0" parTransId="{04575DA2-EB88-4382-AFF4-C0A60D2344BE}" sibTransId="{8F880D68-2969-47A9-AF94-53F864E8DDF1}"/>
    <dgm:cxn modelId="{AAFB3170-D67D-4C73-8E0B-217D2EF96724}" type="presOf" srcId="{F80D47AA-6F92-44AD-B15C-CD5080C6A932}" destId="{8AA0966E-1763-4F5C-A6CA-19F7F757FB46}" srcOrd="0" destOrd="0" presId="urn:microsoft.com/office/officeart/2005/8/layout/cycle8"/>
    <dgm:cxn modelId="{EC159772-E42A-4465-B8AB-79B50F6CB777}" type="presOf" srcId="{A8260393-EABA-4E76-A409-A71C0B1F2522}" destId="{5899387F-6A96-48D8-90A7-34DD9A0EC5FA}" srcOrd="0" destOrd="0" presId="urn:microsoft.com/office/officeart/2005/8/layout/cycle8"/>
    <dgm:cxn modelId="{C3FAFF29-ADB2-40E3-8566-D9CF696F1B1E}" type="presOf" srcId="{02AE66E3-D1ED-42BE-A012-AA1A358AF720}" destId="{11A35664-7B5A-4B86-B8DF-7A1FC2546BD4}" srcOrd="0" destOrd="0" presId="urn:microsoft.com/office/officeart/2005/8/layout/cycle8"/>
    <dgm:cxn modelId="{B2577FCC-7704-4DE4-A654-EC0F88FA513D}" srcId="{A8260393-EABA-4E76-A409-A71C0B1F2522}" destId="{D2BF68C8-B587-46F3-B34B-64DDB5B9661E}" srcOrd="2" destOrd="0" parTransId="{5861EF07-997E-4493-A00C-A4574288AFBA}" sibTransId="{7927A4FB-F205-432C-833A-8D2DC7302CBC}"/>
    <dgm:cxn modelId="{48785CA7-BE5E-484F-B42D-841C7898AC70}" type="presOf" srcId="{03E98605-9562-457D-BE62-20B41C3FCA50}" destId="{BB5FF47E-5BE9-42F0-8A1F-2606CAF864E2}" srcOrd="1" destOrd="0" presId="urn:microsoft.com/office/officeart/2005/8/layout/cycle8"/>
    <dgm:cxn modelId="{6045B092-4AF9-4C45-ABDD-BAFF1BE045F6}" type="presOf" srcId="{13F4E059-E374-4AE3-B28A-BF9FF0D22BFB}" destId="{E153FBB2-4304-4C08-B069-3435F3FDA90D}" srcOrd="1" destOrd="0" presId="urn:microsoft.com/office/officeart/2005/8/layout/cycle8"/>
    <dgm:cxn modelId="{344346DD-8E8C-4DF7-8ABB-605B8B0E3C72}" type="presParOf" srcId="{5899387F-6A96-48D8-90A7-34DD9A0EC5FA}" destId="{5D85763D-0B90-427D-AF6A-EE50B5482AC2}" srcOrd="0" destOrd="0" presId="urn:microsoft.com/office/officeart/2005/8/layout/cycle8"/>
    <dgm:cxn modelId="{3EAEE657-776E-4E64-91BE-21C7DAFF073E}" type="presParOf" srcId="{5899387F-6A96-48D8-90A7-34DD9A0EC5FA}" destId="{1AF64E10-750A-4F80-B7EB-CA60A3411114}" srcOrd="1" destOrd="0" presId="urn:microsoft.com/office/officeart/2005/8/layout/cycle8"/>
    <dgm:cxn modelId="{5131C20C-5F40-4C14-A11C-742BD1984F6B}" type="presParOf" srcId="{5899387F-6A96-48D8-90A7-34DD9A0EC5FA}" destId="{36A95A42-B0A6-4CF1-8EA2-78B0D43AEDB0}" srcOrd="2" destOrd="0" presId="urn:microsoft.com/office/officeart/2005/8/layout/cycle8"/>
    <dgm:cxn modelId="{87C54238-E8DA-40D6-9648-FB8410415261}" type="presParOf" srcId="{5899387F-6A96-48D8-90A7-34DD9A0EC5FA}" destId="{E153FBB2-4304-4C08-B069-3435F3FDA90D}" srcOrd="3" destOrd="0" presId="urn:microsoft.com/office/officeart/2005/8/layout/cycle8"/>
    <dgm:cxn modelId="{0AE89DCF-1162-4E5C-B50A-65FA4BFE03D6}" type="presParOf" srcId="{5899387F-6A96-48D8-90A7-34DD9A0EC5FA}" destId="{CE1CBB6B-B0BA-446C-B564-3B469AEE74CB}" srcOrd="4" destOrd="0" presId="urn:microsoft.com/office/officeart/2005/8/layout/cycle8"/>
    <dgm:cxn modelId="{2F83F935-4497-40A0-9686-EF5AAE20FD23}" type="presParOf" srcId="{5899387F-6A96-48D8-90A7-34DD9A0EC5FA}" destId="{BAB93DBD-A294-4ACF-95E6-BD88CE67A715}" srcOrd="5" destOrd="0" presId="urn:microsoft.com/office/officeart/2005/8/layout/cycle8"/>
    <dgm:cxn modelId="{68FEEC70-87EC-4839-8268-52077D437EC5}" type="presParOf" srcId="{5899387F-6A96-48D8-90A7-34DD9A0EC5FA}" destId="{AF8BA1ED-8364-43A0-8C18-4DFE84FB4571}" srcOrd="6" destOrd="0" presId="urn:microsoft.com/office/officeart/2005/8/layout/cycle8"/>
    <dgm:cxn modelId="{83522530-0F2C-4258-A73F-30338939EFB1}" type="presParOf" srcId="{5899387F-6A96-48D8-90A7-34DD9A0EC5FA}" destId="{53ED7D52-216C-48A3-A3FC-19972113A28A}" srcOrd="7" destOrd="0" presId="urn:microsoft.com/office/officeart/2005/8/layout/cycle8"/>
    <dgm:cxn modelId="{BDFAD540-8B60-4CA0-9297-1F30E5D649F4}" type="presParOf" srcId="{5899387F-6A96-48D8-90A7-34DD9A0EC5FA}" destId="{7250498F-9F61-42C8-B523-73A505672B1E}" srcOrd="8" destOrd="0" presId="urn:microsoft.com/office/officeart/2005/8/layout/cycle8"/>
    <dgm:cxn modelId="{06F543B9-94EB-44F3-967D-5D105808ECE4}" type="presParOf" srcId="{5899387F-6A96-48D8-90A7-34DD9A0EC5FA}" destId="{DDDAB12C-EEDB-48B9-A04C-49480D16FC75}" srcOrd="9" destOrd="0" presId="urn:microsoft.com/office/officeart/2005/8/layout/cycle8"/>
    <dgm:cxn modelId="{9B42328B-A807-4EBC-BB23-8029C650D28F}" type="presParOf" srcId="{5899387F-6A96-48D8-90A7-34DD9A0EC5FA}" destId="{A1AB21F4-6DB3-4B3D-B68E-E8D8956E5F24}" srcOrd="10" destOrd="0" presId="urn:microsoft.com/office/officeart/2005/8/layout/cycle8"/>
    <dgm:cxn modelId="{52C7083D-1CAF-4385-BEB3-4FD258D55C29}" type="presParOf" srcId="{5899387F-6A96-48D8-90A7-34DD9A0EC5FA}" destId="{8021D5F2-4FD9-44FA-9A87-DC64D60F7195}" srcOrd="11" destOrd="0" presId="urn:microsoft.com/office/officeart/2005/8/layout/cycle8"/>
    <dgm:cxn modelId="{11BECE35-1800-438C-95AB-C64D93C6504E}" type="presParOf" srcId="{5899387F-6A96-48D8-90A7-34DD9A0EC5FA}" destId="{8AA0966E-1763-4F5C-A6CA-19F7F757FB46}" srcOrd="12" destOrd="0" presId="urn:microsoft.com/office/officeart/2005/8/layout/cycle8"/>
    <dgm:cxn modelId="{14B19E72-CC18-40F4-B50C-92131DA5CB2A}" type="presParOf" srcId="{5899387F-6A96-48D8-90A7-34DD9A0EC5FA}" destId="{E84A9C08-BDB9-4C83-B393-034418A660F6}" srcOrd="13" destOrd="0" presId="urn:microsoft.com/office/officeart/2005/8/layout/cycle8"/>
    <dgm:cxn modelId="{6DF65079-C8D1-428D-B391-835AA6B300D8}" type="presParOf" srcId="{5899387F-6A96-48D8-90A7-34DD9A0EC5FA}" destId="{A79C23D9-8BE2-4585-9328-98B9A0F7A59A}" srcOrd="14" destOrd="0" presId="urn:microsoft.com/office/officeart/2005/8/layout/cycle8"/>
    <dgm:cxn modelId="{C9449566-551D-447D-9AD5-8F7B160A892D}" type="presParOf" srcId="{5899387F-6A96-48D8-90A7-34DD9A0EC5FA}" destId="{9724F834-5BF0-4BAD-BB2E-B8074C9ADC75}" srcOrd="15" destOrd="0" presId="urn:microsoft.com/office/officeart/2005/8/layout/cycle8"/>
    <dgm:cxn modelId="{C8A5E98E-BAF2-4357-8B8A-A298537525F7}" type="presParOf" srcId="{5899387F-6A96-48D8-90A7-34DD9A0EC5FA}" destId="{DAE4117A-69A7-4556-B472-1540FAA9167C}" srcOrd="16" destOrd="0" presId="urn:microsoft.com/office/officeart/2005/8/layout/cycle8"/>
    <dgm:cxn modelId="{D7C13E04-E2F6-41A0-B7D3-7F438C729C37}" type="presParOf" srcId="{5899387F-6A96-48D8-90A7-34DD9A0EC5FA}" destId="{B2ADAD6A-A30C-4123-85DD-7930A8B3B1B2}" srcOrd="17" destOrd="0" presId="urn:microsoft.com/office/officeart/2005/8/layout/cycle8"/>
    <dgm:cxn modelId="{F28576D2-635A-45FA-928D-DD02E8005555}" type="presParOf" srcId="{5899387F-6A96-48D8-90A7-34DD9A0EC5FA}" destId="{9E4F5E48-3CA5-4827-9A9E-565BAF429295}" srcOrd="18" destOrd="0" presId="urn:microsoft.com/office/officeart/2005/8/layout/cycle8"/>
    <dgm:cxn modelId="{F1CE1692-A8B0-4DAA-8DDA-135C34A1AAA6}" type="presParOf" srcId="{5899387F-6A96-48D8-90A7-34DD9A0EC5FA}" destId="{BB5FF47E-5BE9-42F0-8A1F-2606CAF864E2}" srcOrd="19" destOrd="0" presId="urn:microsoft.com/office/officeart/2005/8/layout/cycle8"/>
    <dgm:cxn modelId="{5A7C9F9D-17FF-4DB8-948B-C17E68A0642A}" type="presParOf" srcId="{5899387F-6A96-48D8-90A7-34DD9A0EC5FA}" destId="{11A35664-7B5A-4B86-B8DF-7A1FC2546BD4}" srcOrd="20" destOrd="0" presId="urn:microsoft.com/office/officeart/2005/8/layout/cycle8"/>
    <dgm:cxn modelId="{D3690034-2957-46C7-973A-9551C298C3A2}" type="presParOf" srcId="{5899387F-6A96-48D8-90A7-34DD9A0EC5FA}" destId="{0505F5D5-CE3C-42B3-A594-E1C08E59E1BD}" srcOrd="21" destOrd="0" presId="urn:microsoft.com/office/officeart/2005/8/layout/cycle8"/>
    <dgm:cxn modelId="{3C59086B-02CA-43F1-AF31-184358BC34C6}" type="presParOf" srcId="{5899387F-6A96-48D8-90A7-34DD9A0EC5FA}" destId="{C71205C2-557A-4244-B241-1327805F3516}" srcOrd="22" destOrd="0" presId="urn:microsoft.com/office/officeart/2005/8/layout/cycle8"/>
    <dgm:cxn modelId="{F2032185-3E8B-4856-A489-98D35EB256B7}" type="presParOf" srcId="{5899387F-6A96-48D8-90A7-34DD9A0EC5FA}" destId="{D89E5327-E5BC-4AF9-9052-F240FC6A22F4}" srcOrd="23" destOrd="0" presId="urn:microsoft.com/office/officeart/2005/8/layout/cycle8"/>
    <dgm:cxn modelId="{4AB84B27-2160-4489-979F-55EEA72A3DE8}" type="presParOf" srcId="{5899387F-6A96-48D8-90A7-34DD9A0EC5FA}" destId="{57EB1DAB-03A4-4017-AD3F-09FB9EA16A47}" srcOrd="24" destOrd="0" presId="urn:microsoft.com/office/officeart/2005/8/layout/cycle8"/>
    <dgm:cxn modelId="{93EA31ED-4645-4562-8BCE-29F419A578F3}" type="presParOf" srcId="{5899387F-6A96-48D8-90A7-34DD9A0EC5FA}" destId="{4BF203F8-7534-4D25-8092-00856AB027D0}" srcOrd="25" destOrd="0" presId="urn:microsoft.com/office/officeart/2005/8/layout/cycle8"/>
    <dgm:cxn modelId="{0C7A15ED-6283-462C-9A9B-2C02F5F0A4C5}" type="presParOf" srcId="{5899387F-6A96-48D8-90A7-34DD9A0EC5FA}" destId="{3B305EEE-9536-43E0-8568-6F739ECCAD1F}" srcOrd="26" destOrd="0" presId="urn:microsoft.com/office/officeart/2005/8/layout/cycle8"/>
    <dgm:cxn modelId="{961A2B4D-A9AB-4805-B1B8-098FEEE2B63C}" type="presParOf" srcId="{5899387F-6A96-48D8-90A7-34DD9A0EC5FA}" destId="{5B9AA492-B041-49F5-A453-A3B04603DA59}" srcOrd="27" destOrd="0" presId="urn:microsoft.com/office/officeart/2005/8/layout/cycle8"/>
    <dgm:cxn modelId="{097BCE08-D7F1-4202-9CF2-3A07C7878046}" type="presParOf" srcId="{5899387F-6A96-48D8-90A7-34DD9A0EC5FA}" destId="{FC1C60ED-0EE6-433F-BD85-71F9AB5E4123}" srcOrd="28" destOrd="0" presId="urn:microsoft.com/office/officeart/2005/8/layout/cycle8"/>
    <dgm:cxn modelId="{77B2275D-DA74-4707-8890-9E4D68491E3F}" type="presParOf" srcId="{5899387F-6A96-48D8-90A7-34DD9A0EC5FA}" destId="{BE7BA679-D617-4510-81A9-31274C58B2F8}" srcOrd="29" destOrd="0" presId="urn:microsoft.com/office/officeart/2005/8/layout/cycle8"/>
    <dgm:cxn modelId="{F4C67D09-10C4-415F-BFFE-DACE313B3C22}" type="presParOf" srcId="{5899387F-6A96-48D8-90A7-34DD9A0EC5FA}" destId="{9B22375A-1F0A-49FD-ACE0-2E3C816E6286}" srcOrd="30" destOrd="0" presId="urn:microsoft.com/office/officeart/2005/8/layout/cycle8"/>
    <dgm:cxn modelId="{BA2CC2DC-D8A8-4CFD-9863-D088490CBA14}" type="presParOf" srcId="{5899387F-6A96-48D8-90A7-34DD9A0EC5FA}" destId="{581734B7-77AD-4EA3-BC9D-B51A532D6E2C}" srcOrd="31" destOrd="0" presId="urn:microsoft.com/office/officeart/2005/8/layout/cycle8"/>
    <dgm:cxn modelId="{974F0898-9FA8-46E9-85BC-B575CF95C251}" type="presParOf" srcId="{5899387F-6A96-48D8-90A7-34DD9A0EC5FA}" destId="{04DB7FC9-8DC2-4DD1-BBDF-3287188B9C94}" srcOrd="32" destOrd="0" presId="urn:microsoft.com/office/officeart/2005/8/layout/cycle8"/>
    <dgm:cxn modelId="{DB83AA24-4716-4D19-AB33-8282E946E5D8}" type="presParOf" srcId="{5899387F-6A96-48D8-90A7-34DD9A0EC5FA}" destId="{4AE99B29-AD58-4D5A-BA49-A72F839DCCD5}" srcOrd="33" destOrd="0" presId="urn:microsoft.com/office/officeart/2005/8/layout/cycle8"/>
    <dgm:cxn modelId="{879363E5-CF1F-4A5D-B5A9-BC5872446979}" type="presParOf" srcId="{5899387F-6A96-48D8-90A7-34DD9A0EC5FA}" destId="{18D7CA37-8A34-4242-8DBC-2D17F57B2FE5}" srcOrd="3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DA8144D-9CFE-4E90-BBD0-93EB92E4D2A0}" type="doc">
      <dgm:prSet loTypeId="urn:microsoft.com/office/officeart/2005/8/layout/radial4" loCatId="relationship" qsTypeId="urn:microsoft.com/office/officeart/2005/8/quickstyle/simple1" qsCatId="simple" csTypeId="urn:microsoft.com/office/officeart/2005/8/colors/colorful1" csCatId="colorful" phldr="1"/>
      <dgm:spPr/>
      <dgm:t>
        <a:bodyPr/>
        <a:lstStyle/>
        <a:p>
          <a:endParaRPr lang="en-ZA"/>
        </a:p>
      </dgm:t>
    </dgm:pt>
    <dgm:pt modelId="{03D27AE5-9CA3-4E90-839A-3884972D8197}">
      <dgm:prSet phldrT="[Text]" custT="1"/>
      <dgm:spPr>
        <a:xfrm>
          <a:off x="3818991" y="3190054"/>
          <a:ext cx="3376044" cy="2611016"/>
        </a:xfrm>
        <a:prstGeom prst="ellipse">
          <a:avLst/>
        </a:prstGeom>
      </dgm:spPr>
      <dgm:t>
        <a:bodyPr/>
        <a:lstStyle/>
        <a:p>
          <a:pPr>
            <a:buNone/>
          </a:pPr>
          <a:r>
            <a:rPr lang="en-ZA" sz="1800" b="1" dirty="0" smtClean="0">
              <a:solidFill>
                <a:schemeClr val="bg1"/>
              </a:solidFill>
              <a:effectLst>
                <a:outerShdw blurRad="38100" dist="38100" dir="2700000" algn="tl">
                  <a:srgbClr val="000000">
                    <a:alpha val="43137"/>
                  </a:srgbClr>
                </a:outerShdw>
              </a:effectLst>
              <a:latin typeface="Perpetua" panose="02020502060401020303" pitchFamily="18" charset="0"/>
              <a:ea typeface="+mn-ea"/>
              <a:cs typeface="Calibri" panose="020F0502020204030204" pitchFamily="34" charset="0"/>
            </a:rPr>
            <a:t>SAPS and the NPA</a:t>
          </a:r>
          <a:endParaRPr lang="en-ZA" sz="1800" b="1" dirty="0">
            <a:solidFill>
              <a:schemeClr val="bg1"/>
            </a:solidFill>
            <a:effectLst>
              <a:outerShdw blurRad="38100" dist="38100" dir="2700000" algn="tl">
                <a:srgbClr val="000000">
                  <a:alpha val="43137"/>
                </a:srgbClr>
              </a:outerShdw>
            </a:effectLst>
            <a:latin typeface="Perpetua" panose="02020502060401020303" pitchFamily="18" charset="0"/>
            <a:ea typeface="+mn-ea"/>
            <a:cs typeface="Calibri" panose="020F0502020204030204" pitchFamily="34" charset="0"/>
          </a:endParaRPr>
        </a:p>
      </dgm:t>
    </dgm:pt>
    <dgm:pt modelId="{E5D5C0D0-4A4B-4B16-A95C-9C9A7925ABE3}" type="parTrans" cxnId="{AE2DF3E5-41AB-4748-B5E7-CA291195C47F}">
      <dgm:prSet/>
      <dgm:spPr/>
      <dgm:t>
        <a:bodyPr/>
        <a:lstStyle/>
        <a:p>
          <a:endParaRPr lang="en-ZA"/>
        </a:p>
      </dgm:t>
    </dgm:pt>
    <dgm:pt modelId="{25926015-D3D6-420C-A9F9-FD95025F6FD6}" type="sibTrans" cxnId="{AE2DF3E5-41AB-4748-B5E7-CA291195C47F}">
      <dgm:prSet/>
      <dgm:spPr/>
      <dgm:t>
        <a:bodyPr/>
        <a:lstStyle/>
        <a:p>
          <a:endParaRPr lang="en-ZA"/>
        </a:p>
      </dgm:t>
    </dgm:pt>
    <dgm:pt modelId="{7B73FE5D-F2DE-43C6-82D2-9010D193C65B}">
      <dgm:prSet phldrT="[Text]" custT="1"/>
      <dgm:spPr>
        <a:xfrm>
          <a:off x="113479" y="3764478"/>
          <a:ext cx="2874241" cy="1462169"/>
        </a:xfrm>
        <a:prstGeom prst="roundRect">
          <a:avLst>
            <a:gd name="adj" fmla="val 10000"/>
          </a:avLst>
        </a:prstGeom>
      </dgm:spPr>
      <dgm:t>
        <a:bodyPr/>
        <a:lstStyle/>
        <a:p>
          <a:r>
            <a:rPr lang="en-ZA" sz="1600" dirty="0" smtClean="0">
              <a:solidFill>
                <a:schemeClr val="bg1"/>
              </a:solidFill>
              <a:latin typeface="Perpetua" panose="02020502060401020303" pitchFamily="18" charset="0"/>
              <a:ea typeface="+mn-ea"/>
              <a:cs typeface="Calibri" panose="020F0502020204030204" pitchFamily="34" charset="0"/>
            </a:rPr>
            <a:t>Information Management </a:t>
          </a:r>
          <a:endParaRPr lang="en-ZA" sz="1600" dirty="0">
            <a:solidFill>
              <a:schemeClr val="bg1"/>
            </a:solidFill>
            <a:latin typeface="Perpetua" panose="02020502060401020303" pitchFamily="18" charset="0"/>
            <a:ea typeface="+mn-ea"/>
            <a:cs typeface="Calibri" panose="020F0502020204030204" pitchFamily="34" charset="0"/>
          </a:endParaRPr>
        </a:p>
      </dgm:t>
    </dgm:pt>
    <dgm:pt modelId="{B5A199C1-3E6B-4D0B-92FE-5659717C9E8B}" type="parTrans" cxnId="{176437A1-DA18-408E-8ADC-A9B1FABCC73D}">
      <dgm:prSet/>
      <dgm:spPr>
        <a:xfrm rot="10800000">
          <a:off x="1550600" y="4123493"/>
          <a:ext cx="2143629" cy="744139"/>
        </a:xfrm>
        <a:prstGeom prst="leftArrow">
          <a:avLst>
            <a:gd name="adj1" fmla="val 60000"/>
            <a:gd name="adj2" fmla="val 50000"/>
          </a:avLst>
        </a:prstGeom>
      </dgm:spPr>
      <dgm:t>
        <a:bodyPr/>
        <a:lstStyle/>
        <a:p>
          <a:endParaRPr lang="en-ZA"/>
        </a:p>
      </dgm:t>
    </dgm:pt>
    <dgm:pt modelId="{0B83586D-BE71-4FBD-892A-67656F3605A8}" type="sibTrans" cxnId="{176437A1-DA18-408E-8ADC-A9B1FABCC73D}">
      <dgm:prSet/>
      <dgm:spPr/>
      <dgm:t>
        <a:bodyPr/>
        <a:lstStyle/>
        <a:p>
          <a:endParaRPr lang="en-ZA"/>
        </a:p>
      </dgm:t>
    </dgm:pt>
    <dgm:pt modelId="{EE768AE9-99A4-4AF5-8D7C-84CC84BE9C2B}">
      <dgm:prSet phldrT="[Text]" custT="1"/>
      <dgm:spPr>
        <a:xfrm>
          <a:off x="558225" y="1410805"/>
          <a:ext cx="2342377" cy="1462169"/>
        </a:xfrm>
        <a:prstGeom prst="roundRect">
          <a:avLst>
            <a:gd name="adj" fmla="val 10000"/>
          </a:avLst>
        </a:prstGeom>
      </dgm:spPr>
      <dgm:t>
        <a:bodyPr/>
        <a:lstStyle/>
        <a:p>
          <a:r>
            <a:rPr lang="en-ZA" sz="1600" b="1" dirty="0" smtClean="0">
              <a:solidFill>
                <a:schemeClr val="bg1"/>
              </a:solidFill>
              <a:latin typeface="Perpetua" panose="02020502060401020303" pitchFamily="18" charset="0"/>
              <a:ea typeface="+mn-ea"/>
              <a:cs typeface="Calibri" panose="020F0502020204030204" pitchFamily="34" charset="0"/>
            </a:rPr>
            <a:t>Case Management </a:t>
          </a:r>
          <a:endParaRPr lang="en-ZA" sz="1600" b="1" dirty="0">
            <a:solidFill>
              <a:schemeClr val="bg1"/>
            </a:solidFill>
            <a:latin typeface="Perpetua" panose="02020502060401020303" pitchFamily="18" charset="0"/>
            <a:ea typeface="+mn-ea"/>
            <a:cs typeface="Calibri" panose="020F0502020204030204" pitchFamily="34" charset="0"/>
          </a:endParaRPr>
        </a:p>
      </dgm:t>
    </dgm:pt>
    <dgm:pt modelId="{B761837D-8E67-4E30-97C7-EFC0A7D3B0B4}" type="parTrans" cxnId="{13156800-D861-4BC0-97D1-F38454E95D8A}">
      <dgm:prSet/>
      <dgm:spPr>
        <a:xfrm rot="12715524">
          <a:off x="1521999" y="2494942"/>
          <a:ext cx="2742444" cy="744139"/>
        </a:xfrm>
        <a:prstGeom prst="leftArrow">
          <a:avLst>
            <a:gd name="adj1" fmla="val 60000"/>
            <a:gd name="adj2" fmla="val 50000"/>
          </a:avLst>
        </a:prstGeom>
      </dgm:spPr>
      <dgm:t>
        <a:bodyPr/>
        <a:lstStyle/>
        <a:p>
          <a:endParaRPr lang="en-ZA"/>
        </a:p>
      </dgm:t>
    </dgm:pt>
    <dgm:pt modelId="{26784B6D-19B2-45E2-AF98-8E3FE0FE40BE}" type="sibTrans" cxnId="{13156800-D861-4BC0-97D1-F38454E95D8A}">
      <dgm:prSet/>
      <dgm:spPr/>
      <dgm:t>
        <a:bodyPr/>
        <a:lstStyle/>
        <a:p>
          <a:endParaRPr lang="en-ZA"/>
        </a:p>
      </dgm:t>
    </dgm:pt>
    <dgm:pt modelId="{82F5DB18-6C93-4990-94A7-96307346A53B}">
      <dgm:prSet phldrT="[Text]" custT="1"/>
      <dgm:spPr>
        <a:xfrm>
          <a:off x="8253271" y="3764478"/>
          <a:ext cx="2420310" cy="1462169"/>
        </a:xfrm>
        <a:prstGeom prst="roundRect">
          <a:avLst>
            <a:gd name="adj" fmla="val 10000"/>
          </a:avLst>
        </a:prstGeom>
      </dgm:spPr>
      <dgm:t>
        <a:bodyPr/>
        <a:lstStyle/>
        <a:p>
          <a:r>
            <a:rPr lang="en-ZA" sz="1600" b="1" dirty="0" smtClean="0">
              <a:solidFill>
                <a:schemeClr val="bg1"/>
              </a:solidFill>
              <a:latin typeface="Perpetua" panose="02020502060401020303" pitchFamily="18" charset="0"/>
              <a:ea typeface="+mn-ea"/>
              <a:cs typeface="Calibri" panose="020F0502020204030204" pitchFamily="34" charset="0"/>
            </a:rPr>
            <a:t>Legislative Review</a:t>
          </a:r>
          <a:endParaRPr lang="en-ZA" sz="1600" b="1" dirty="0">
            <a:solidFill>
              <a:schemeClr val="bg1"/>
            </a:solidFill>
            <a:latin typeface="Perpetua" panose="02020502060401020303" pitchFamily="18" charset="0"/>
            <a:ea typeface="+mn-ea"/>
            <a:cs typeface="Calibri" panose="020F0502020204030204" pitchFamily="34" charset="0"/>
          </a:endParaRPr>
        </a:p>
      </dgm:t>
    </dgm:pt>
    <dgm:pt modelId="{273E63B9-90C3-4E41-A701-DE133F1F1A67}" type="parTrans" cxnId="{D4BF3594-BEC3-41BB-8859-8C400C1923F8}">
      <dgm:prSet/>
      <dgm:spPr>
        <a:xfrm>
          <a:off x="7319797" y="4123493"/>
          <a:ext cx="2143629" cy="744139"/>
        </a:xfrm>
        <a:prstGeom prst="leftArrow">
          <a:avLst>
            <a:gd name="adj1" fmla="val 60000"/>
            <a:gd name="adj2" fmla="val 50000"/>
          </a:avLst>
        </a:prstGeom>
      </dgm:spPr>
      <dgm:t>
        <a:bodyPr/>
        <a:lstStyle/>
        <a:p>
          <a:endParaRPr lang="en-ZA"/>
        </a:p>
      </dgm:t>
    </dgm:pt>
    <dgm:pt modelId="{51A46C26-4AB6-4D77-86BE-D3538CA5D61B}" type="sibTrans" cxnId="{D4BF3594-BEC3-41BB-8859-8C400C1923F8}">
      <dgm:prSet/>
      <dgm:spPr/>
      <dgm:t>
        <a:bodyPr/>
        <a:lstStyle/>
        <a:p>
          <a:endParaRPr lang="en-ZA"/>
        </a:p>
      </dgm:t>
    </dgm:pt>
    <dgm:pt modelId="{F4EBCF50-EE2C-47F3-9625-EAC3DA13A7A0}">
      <dgm:prSet custT="1"/>
      <dgm:spPr>
        <a:xfrm>
          <a:off x="7929712" y="1396746"/>
          <a:ext cx="2231453" cy="1462169"/>
        </a:xfrm>
        <a:prstGeom prst="roundRect">
          <a:avLst>
            <a:gd name="adj" fmla="val 10000"/>
          </a:avLst>
        </a:prstGeom>
      </dgm:spPr>
      <dgm:t>
        <a:bodyPr/>
        <a:lstStyle/>
        <a:p>
          <a:r>
            <a:rPr lang="en-ZA" sz="1600" b="1" dirty="0" smtClean="0">
              <a:solidFill>
                <a:schemeClr val="bg1"/>
              </a:solidFill>
              <a:latin typeface="Perpetua" panose="02020502060401020303" pitchFamily="18" charset="0"/>
              <a:ea typeface="+mn-ea"/>
              <a:cs typeface="Calibri" panose="020F0502020204030204" pitchFamily="34" charset="0"/>
            </a:rPr>
            <a:t>Prevention of Organised Crime Act</a:t>
          </a:r>
          <a:endParaRPr lang="en-ZA" sz="1600" b="1" dirty="0">
            <a:solidFill>
              <a:schemeClr val="bg1"/>
            </a:solidFill>
            <a:latin typeface="Perpetua" panose="02020502060401020303" pitchFamily="18" charset="0"/>
            <a:ea typeface="+mn-ea"/>
            <a:cs typeface="Calibri" panose="020F0502020204030204" pitchFamily="34" charset="0"/>
          </a:endParaRPr>
        </a:p>
      </dgm:t>
    </dgm:pt>
    <dgm:pt modelId="{22ED02E6-DD2A-4FC7-9DAD-CBF7D41B41BF}" type="parTrans" cxnId="{354D0812-1715-485A-810D-F76DD3482044}">
      <dgm:prSet/>
      <dgm:spPr>
        <a:xfrm rot="19572696">
          <a:off x="6690758" y="2470907"/>
          <a:ext cx="2571879" cy="744139"/>
        </a:xfrm>
        <a:prstGeom prst="leftArrow">
          <a:avLst>
            <a:gd name="adj1" fmla="val 60000"/>
            <a:gd name="adj2" fmla="val 50000"/>
          </a:avLst>
        </a:prstGeom>
      </dgm:spPr>
      <dgm:t>
        <a:bodyPr/>
        <a:lstStyle/>
        <a:p>
          <a:endParaRPr lang="en-ZA"/>
        </a:p>
      </dgm:t>
    </dgm:pt>
    <dgm:pt modelId="{349A1C44-75CF-4C56-A930-1D7BB4BEA8AA}" type="sibTrans" cxnId="{354D0812-1715-485A-810D-F76DD3482044}">
      <dgm:prSet/>
      <dgm:spPr/>
      <dgm:t>
        <a:bodyPr/>
        <a:lstStyle/>
        <a:p>
          <a:endParaRPr lang="en-ZA"/>
        </a:p>
      </dgm:t>
    </dgm:pt>
    <dgm:pt modelId="{C2DE25C5-1D9E-4086-A35D-C9A66FBC9DB4}">
      <dgm:prSet custT="1"/>
      <dgm:spPr>
        <a:xfrm>
          <a:off x="3118563" y="1705"/>
          <a:ext cx="2331703" cy="1462169"/>
        </a:xfrm>
        <a:prstGeom prst="roundRect">
          <a:avLst>
            <a:gd name="adj" fmla="val 10000"/>
          </a:avLst>
        </a:prstGeom>
      </dgm:spPr>
      <dgm:t>
        <a:bodyPr/>
        <a:lstStyle/>
        <a:p>
          <a:r>
            <a:rPr lang="en-ZA" sz="1600" b="1" dirty="0" smtClean="0">
              <a:solidFill>
                <a:schemeClr val="bg1"/>
              </a:solidFill>
              <a:latin typeface="Perpetua" panose="02020502060401020303" pitchFamily="18" charset="0"/>
              <a:ea typeface="+mn-ea"/>
              <a:cs typeface="Calibri" panose="020F0502020204030204" pitchFamily="34" charset="0"/>
            </a:rPr>
            <a:t>Training and Development </a:t>
          </a:r>
          <a:endParaRPr lang="en-ZA" sz="1600" b="1" dirty="0">
            <a:solidFill>
              <a:schemeClr val="bg1"/>
            </a:solidFill>
            <a:latin typeface="Perpetua" panose="02020502060401020303" pitchFamily="18" charset="0"/>
            <a:ea typeface="+mn-ea"/>
            <a:cs typeface="Calibri" panose="020F0502020204030204" pitchFamily="34" charset="0"/>
          </a:endParaRPr>
        </a:p>
      </dgm:t>
    </dgm:pt>
    <dgm:pt modelId="{6946C1A5-E07B-44FB-B17E-0DE59D03C5D0}" type="parTrans" cxnId="{1B0AB191-F824-443C-BDF4-F72610EA7455}">
      <dgm:prSet/>
      <dgm:spPr>
        <a:xfrm rot="15120000">
          <a:off x="3427343" y="1540377"/>
          <a:ext cx="2480730" cy="744139"/>
        </a:xfrm>
        <a:prstGeom prst="leftArrow">
          <a:avLst>
            <a:gd name="adj1" fmla="val 60000"/>
            <a:gd name="adj2" fmla="val 50000"/>
          </a:avLst>
        </a:prstGeom>
      </dgm:spPr>
      <dgm:t>
        <a:bodyPr/>
        <a:lstStyle/>
        <a:p>
          <a:endParaRPr lang="en-ZA"/>
        </a:p>
      </dgm:t>
    </dgm:pt>
    <dgm:pt modelId="{FE35D3D1-459C-4317-8E9F-A12DEC996338}" type="sibTrans" cxnId="{1B0AB191-F824-443C-BDF4-F72610EA7455}">
      <dgm:prSet/>
      <dgm:spPr/>
      <dgm:t>
        <a:bodyPr/>
        <a:lstStyle/>
        <a:p>
          <a:endParaRPr lang="en-ZA"/>
        </a:p>
      </dgm:t>
    </dgm:pt>
    <dgm:pt modelId="{EE12A3E3-E992-4AE8-96F3-D59DAB43A99C}">
      <dgm:prSet custT="1"/>
      <dgm:spPr>
        <a:xfrm>
          <a:off x="5599864" y="0"/>
          <a:ext cx="2343912" cy="1462169"/>
        </a:xfrm>
        <a:prstGeom prst="roundRect">
          <a:avLst>
            <a:gd name="adj" fmla="val 10000"/>
          </a:avLst>
        </a:prstGeom>
      </dgm:spPr>
      <dgm:t>
        <a:bodyPr/>
        <a:lstStyle/>
        <a:p>
          <a:r>
            <a:rPr lang="en-ZA" sz="1600" b="1" dirty="0" smtClean="0">
              <a:solidFill>
                <a:schemeClr val="bg1"/>
              </a:solidFill>
              <a:latin typeface="Perpetua" panose="02020502060401020303" pitchFamily="18" charset="0"/>
              <a:ea typeface="+mn-ea"/>
              <a:cs typeface="Calibri" panose="020F0502020204030204" pitchFamily="34" charset="0"/>
            </a:rPr>
            <a:t>Stakeholder  Engagement and Awareness </a:t>
          </a:r>
          <a:endParaRPr lang="en-ZA" sz="1600" b="1" dirty="0">
            <a:solidFill>
              <a:schemeClr val="bg1"/>
            </a:solidFill>
            <a:latin typeface="Perpetua" panose="02020502060401020303" pitchFamily="18" charset="0"/>
            <a:ea typeface="+mn-ea"/>
            <a:cs typeface="Calibri" panose="020F0502020204030204" pitchFamily="34" charset="0"/>
          </a:endParaRPr>
        </a:p>
      </dgm:t>
    </dgm:pt>
    <dgm:pt modelId="{0E482404-2EE8-4127-B080-096A2FF3F2B9}" type="parTrans" cxnId="{6FEC5AA8-4A91-4C1D-BBBB-2EC3D75FC83C}">
      <dgm:prSet/>
      <dgm:spPr>
        <a:xfrm rot="17314294">
          <a:off x="5128186" y="1540704"/>
          <a:ext cx="2493210" cy="744139"/>
        </a:xfrm>
        <a:prstGeom prst="leftArrow">
          <a:avLst>
            <a:gd name="adj1" fmla="val 60000"/>
            <a:gd name="adj2" fmla="val 50000"/>
          </a:avLst>
        </a:prstGeom>
      </dgm:spPr>
      <dgm:t>
        <a:bodyPr/>
        <a:lstStyle/>
        <a:p>
          <a:endParaRPr lang="en-ZA"/>
        </a:p>
      </dgm:t>
    </dgm:pt>
    <dgm:pt modelId="{0112A568-5280-49A5-9096-491DA44E0BAE}" type="sibTrans" cxnId="{6FEC5AA8-4A91-4C1D-BBBB-2EC3D75FC83C}">
      <dgm:prSet/>
      <dgm:spPr/>
      <dgm:t>
        <a:bodyPr/>
        <a:lstStyle/>
        <a:p>
          <a:endParaRPr lang="en-ZA"/>
        </a:p>
      </dgm:t>
    </dgm:pt>
    <dgm:pt modelId="{B2E31B30-B424-4B80-9276-36BF787C7812}" type="pres">
      <dgm:prSet presAssocID="{7DA8144D-9CFE-4E90-BBD0-93EB92E4D2A0}" presName="cycle" presStyleCnt="0">
        <dgm:presLayoutVars>
          <dgm:chMax val="1"/>
          <dgm:dir/>
          <dgm:animLvl val="ctr"/>
          <dgm:resizeHandles val="exact"/>
        </dgm:presLayoutVars>
      </dgm:prSet>
      <dgm:spPr/>
      <dgm:t>
        <a:bodyPr/>
        <a:lstStyle/>
        <a:p>
          <a:endParaRPr lang="en-US"/>
        </a:p>
      </dgm:t>
    </dgm:pt>
    <dgm:pt modelId="{3252542A-2849-4DEA-9986-57E23ED800EC}" type="pres">
      <dgm:prSet presAssocID="{03D27AE5-9CA3-4E90-839A-3884972D8197}" presName="centerShape" presStyleLbl="node0" presStyleIdx="0" presStyleCnt="1" custScaleX="139572" custScaleY="107982"/>
      <dgm:spPr/>
      <dgm:t>
        <a:bodyPr/>
        <a:lstStyle/>
        <a:p>
          <a:endParaRPr lang="en-US"/>
        </a:p>
      </dgm:t>
    </dgm:pt>
    <dgm:pt modelId="{E1B19649-0EDB-461B-BF8D-067CE8B9786E}" type="pres">
      <dgm:prSet presAssocID="{B5A199C1-3E6B-4D0B-92FE-5659717C9E8B}" presName="parTrans" presStyleLbl="bgSibTrans2D1" presStyleIdx="0" presStyleCnt="6"/>
      <dgm:spPr/>
      <dgm:t>
        <a:bodyPr/>
        <a:lstStyle/>
        <a:p>
          <a:endParaRPr lang="en-US"/>
        </a:p>
      </dgm:t>
    </dgm:pt>
    <dgm:pt modelId="{83930478-D3FD-44AA-8051-491AB933B042}" type="pres">
      <dgm:prSet presAssocID="{7B73FE5D-F2DE-43C6-82D2-9010D193C65B}" presName="node" presStyleLbl="node1" presStyleIdx="0" presStyleCnt="6" custScaleX="157259">
        <dgm:presLayoutVars>
          <dgm:bulletEnabled val="1"/>
        </dgm:presLayoutVars>
      </dgm:prSet>
      <dgm:spPr/>
      <dgm:t>
        <a:bodyPr/>
        <a:lstStyle/>
        <a:p>
          <a:endParaRPr lang="en-US"/>
        </a:p>
      </dgm:t>
    </dgm:pt>
    <dgm:pt modelId="{F0036AFE-B341-4F46-8DE2-945FFD773F50}" type="pres">
      <dgm:prSet presAssocID="{B761837D-8E67-4E30-97C7-EFC0A7D3B0B4}" presName="parTrans" presStyleLbl="bgSibTrans2D1" presStyleIdx="1" presStyleCnt="6"/>
      <dgm:spPr/>
      <dgm:t>
        <a:bodyPr/>
        <a:lstStyle/>
        <a:p>
          <a:endParaRPr lang="en-US"/>
        </a:p>
      </dgm:t>
    </dgm:pt>
    <dgm:pt modelId="{91F9B3AE-C210-4488-BADF-BDF4304CA88A}" type="pres">
      <dgm:prSet presAssocID="{EE768AE9-99A4-4AF5-8D7C-84CC84BE9C2B}" presName="node" presStyleLbl="node1" presStyleIdx="1" presStyleCnt="6" custScaleX="128159" custRadScaleRad="112497" custRadScaleInc="-13582">
        <dgm:presLayoutVars>
          <dgm:bulletEnabled val="1"/>
        </dgm:presLayoutVars>
      </dgm:prSet>
      <dgm:spPr/>
      <dgm:t>
        <a:bodyPr/>
        <a:lstStyle/>
        <a:p>
          <a:endParaRPr lang="en-US"/>
        </a:p>
      </dgm:t>
    </dgm:pt>
    <dgm:pt modelId="{3498D6C2-B425-4C61-A181-76FC5C0088EC}" type="pres">
      <dgm:prSet presAssocID="{6946C1A5-E07B-44FB-B17E-0DE59D03C5D0}" presName="parTrans" presStyleLbl="bgSibTrans2D1" presStyleIdx="2" presStyleCnt="6"/>
      <dgm:spPr/>
      <dgm:t>
        <a:bodyPr/>
        <a:lstStyle/>
        <a:p>
          <a:endParaRPr lang="en-US"/>
        </a:p>
      </dgm:t>
    </dgm:pt>
    <dgm:pt modelId="{B96DAD22-CD61-46F7-862F-61595F3266EA}" type="pres">
      <dgm:prSet presAssocID="{C2DE25C5-1D9E-4086-A35D-C9A66FBC9DB4}" presName="node" presStyleLbl="node1" presStyleIdx="2" presStyleCnt="6" custScaleX="127575" custRadScaleRad="99130" custRadScaleInc="706">
        <dgm:presLayoutVars>
          <dgm:bulletEnabled val="1"/>
        </dgm:presLayoutVars>
      </dgm:prSet>
      <dgm:spPr/>
      <dgm:t>
        <a:bodyPr/>
        <a:lstStyle/>
        <a:p>
          <a:endParaRPr lang="en-US"/>
        </a:p>
      </dgm:t>
    </dgm:pt>
    <dgm:pt modelId="{C461E187-280C-4724-A2AC-FC82A099116F}" type="pres">
      <dgm:prSet presAssocID="{0E482404-2EE8-4127-B080-096A2FF3F2B9}" presName="parTrans" presStyleLbl="bgSibTrans2D1" presStyleIdx="3" presStyleCnt="6"/>
      <dgm:spPr/>
      <dgm:t>
        <a:bodyPr/>
        <a:lstStyle/>
        <a:p>
          <a:endParaRPr lang="en-US"/>
        </a:p>
      </dgm:t>
    </dgm:pt>
    <dgm:pt modelId="{02A994D3-92AB-40C3-9B67-34DBD4E9C5BD}" type="pres">
      <dgm:prSet presAssocID="{EE12A3E3-E992-4AE8-96F3-D59DAB43A99C}" presName="node" presStyleLbl="node1" presStyleIdx="3" presStyleCnt="6" custScaleX="128243" custRadScaleRad="100376" custRadScaleInc="1905">
        <dgm:presLayoutVars>
          <dgm:bulletEnabled val="1"/>
        </dgm:presLayoutVars>
      </dgm:prSet>
      <dgm:spPr/>
      <dgm:t>
        <a:bodyPr/>
        <a:lstStyle/>
        <a:p>
          <a:endParaRPr lang="en-US"/>
        </a:p>
      </dgm:t>
    </dgm:pt>
    <dgm:pt modelId="{CD60BE6F-B991-4678-AD87-30E3309CD63D}" type="pres">
      <dgm:prSet presAssocID="{22ED02E6-DD2A-4FC7-9DAD-CBF7D41B41BF}" presName="parTrans" presStyleLbl="bgSibTrans2D1" presStyleIdx="4" presStyleCnt="6"/>
      <dgm:spPr/>
      <dgm:t>
        <a:bodyPr/>
        <a:lstStyle/>
        <a:p>
          <a:endParaRPr lang="en-US"/>
        </a:p>
      </dgm:t>
    </dgm:pt>
    <dgm:pt modelId="{4B298D23-59C4-441E-9096-56977469DB4B}" type="pres">
      <dgm:prSet presAssocID="{F4EBCF50-EE2C-47F3-9625-EAC3DA13A7A0}" presName="node" presStyleLbl="node1" presStyleIdx="4" presStyleCnt="6" custScaleX="122090" custRadScaleRad="107611" custRadScaleInc="7372">
        <dgm:presLayoutVars>
          <dgm:bulletEnabled val="1"/>
        </dgm:presLayoutVars>
      </dgm:prSet>
      <dgm:spPr/>
      <dgm:t>
        <a:bodyPr/>
        <a:lstStyle/>
        <a:p>
          <a:endParaRPr lang="en-US"/>
        </a:p>
      </dgm:t>
    </dgm:pt>
    <dgm:pt modelId="{450180D6-751E-489B-9B49-3CC189A584E6}" type="pres">
      <dgm:prSet presAssocID="{273E63B9-90C3-4E41-A701-DE133F1F1A67}" presName="parTrans" presStyleLbl="bgSibTrans2D1" presStyleIdx="5" presStyleCnt="6"/>
      <dgm:spPr/>
      <dgm:t>
        <a:bodyPr/>
        <a:lstStyle/>
        <a:p>
          <a:endParaRPr lang="en-US"/>
        </a:p>
      </dgm:t>
    </dgm:pt>
    <dgm:pt modelId="{4140F670-2720-4F14-9CAF-89C2694318EA}" type="pres">
      <dgm:prSet presAssocID="{82F5DB18-6C93-4990-94A7-96307346A53B}" presName="node" presStyleLbl="node1" presStyleIdx="5" presStyleCnt="6" custScaleX="132423">
        <dgm:presLayoutVars>
          <dgm:bulletEnabled val="1"/>
        </dgm:presLayoutVars>
      </dgm:prSet>
      <dgm:spPr/>
      <dgm:t>
        <a:bodyPr/>
        <a:lstStyle/>
        <a:p>
          <a:endParaRPr lang="en-US"/>
        </a:p>
      </dgm:t>
    </dgm:pt>
  </dgm:ptLst>
  <dgm:cxnLst>
    <dgm:cxn modelId="{6FEC5AA8-4A91-4C1D-BBBB-2EC3D75FC83C}" srcId="{03D27AE5-9CA3-4E90-839A-3884972D8197}" destId="{EE12A3E3-E992-4AE8-96F3-D59DAB43A99C}" srcOrd="3" destOrd="0" parTransId="{0E482404-2EE8-4127-B080-096A2FF3F2B9}" sibTransId="{0112A568-5280-49A5-9096-491DA44E0BAE}"/>
    <dgm:cxn modelId="{1B0AB191-F824-443C-BDF4-F72610EA7455}" srcId="{03D27AE5-9CA3-4E90-839A-3884972D8197}" destId="{C2DE25C5-1D9E-4086-A35D-C9A66FBC9DB4}" srcOrd="2" destOrd="0" parTransId="{6946C1A5-E07B-44FB-B17E-0DE59D03C5D0}" sibTransId="{FE35D3D1-459C-4317-8E9F-A12DEC996338}"/>
    <dgm:cxn modelId="{66A01D18-F12A-4902-A594-196AA9E82E34}" type="presOf" srcId="{F4EBCF50-EE2C-47F3-9625-EAC3DA13A7A0}" destId="{4B298D23-59C4-441E-9096-56977469DB4B}" srcOrd="0" destOrd="0" presId="urn:microsoft.com/office/officeart/2005/8/layout/radial4"/>
    <dgm:cxn modelId="{41CC3CAE-1048-4261-BA78-9A11C4F79A80}" type="presOf" srcId="{C2DE25C5-1D9E-4086-A35D-C9A66FBC9DB4}" destId="{B96DAD22-CD61-46F7-862F-61595F3266EA}" srcOrd="0" destOrd="0" presId="urn:microsoft.com/office/officeart/2005/8/layout/radial4"/>
    <dgm:cxn modelId="{176437A1-DA18-408E-8ADC-A9B1FABCC73D}" srcId="{03D27AE5-9CA3-4E90-839A-3884972D8197}" destId="{7B73FE5D-F2DE-43C6-82D2-9010D193C65B}" srcOrd="0" destOrd="0" parTransId="{B5A199C1-3E6B-4D0B-92FE-5659717C9E8B}" sibTransId="{0B83586D-BE71-4FBD-892A-67656F3605A8}"/>
    <dgm:cxn modelId="{877B7132-32A8-4D77-B4AD-B29B760BC29B}" type="presOf" srcId="{6946C1A5-E07B-44FB-B17E-0DE59D03C5D0}" destId="{3498D6C2-B425-4C61-A181-76FC5C0088EC}" srcOrd="0" destOrd="0" presId="urn:microsoft.com/office/officeart/2005/8/layout/radial4"/>
    <dgm:cxn modelId="{D4BF3594-BEC3-41BB-8859-8C400C1923F8}" srcId="{03D27AE5-9CA3-4E90-839A-3884972D8197}" destId="{82F5DB18-6C93-4990-94A7-96307346A53B}" srcOrd="5" destOrd="0" parTransId="{273E63B9-90C3-4E41-A701-DE133F1F1A67}" sibTransId="{51A46C26-4AB6-4D77-86BE-D3538CA5D61B}"/>
    <dgm:cxn modelId="{7555917E-014E-4536-ACDD-5699CE69F73D}" type="presOf" srcId="{EE12A3E3-E992-4AE8-96F3-D59DAB43A99C}" destId="{02A994D3-92AB-40C3-9B67-34DBD4E9C5BD}" srcOrd="0" destOrd="0" presId="urn:microsoft.com/office/officeart/2005/8/layout/radial4"/>
    <dgm:cxn modelId="{354D0812-1715-485A-810D-F76DD3482044}" srcId="{03D27AE5-9CA3-4E90-839A-3884972D8197}" destId="{F4EBCF50-EE2C-47F3-9625-EAC3DA13A7A0}" srcOrd="4" destOrd="0" parTransId="{22ED02E6-DD2A-4FC7-9DAD-CBF7D41B41BF}" sibTransId="{349A1C44-75CF-4C56-A930-1D7BB4BEA8AA}"/>
    <dgm:cxn modelId="{28CAF569-EE7D-48F6-9D06-AABEFF3AE06C}" type="presOf" srcId="{7DA8144D-9CFE-4E90-BBD0-93EB92E4D2A0}" destId="{B2E31B30-B424-4B80-9276-36BF787C7812}" srcOrd="0" destOrd="0" presId="urn:microsoft.com/office/officeart/2005/8/layout/radial4"/>
    <dgm:cxn modelId="{61370191-327F-443A-949B-90F069B33D6B}" type="presOf" srcId="{273E63B9-90C3-4E41-A701-DE133F1F1A67}" destId="{450180D6-751E-489B-9B49-3CC189A584E6}" srcOrd="0" destOrd="0" presId="urn:microsoft.com/office/officeart/2005/8/layout/radial4"/>
    <dgm:cxn modelId="{C0FC94F0-22E3-41AB-A061-1C226022BCC5}" type="presOf" srcId="{82F5DB18-6C93-4990-94A7-96307346A53B}" destId="{4140F670-2720-4F14-9CAF-89C2694318EA}" srcOrd="0" destOrd="0" presId="urn:microsoft.com/office/officeart/2005/8/layout/radial4"/>
    <dgm:cxn modelId="{4BB79914-1656-492A-A369-8327DDCEE639}" type="presOf" srcId="{7B73FE5D-F2DE-43C6-82D2-9010D193C65B}" destId="{83930478-D3FD-44AA-8051-491AB933B042}" srcOrd="0" destOrd="0" presId="urn:microsoft.com/office/officeart/2005/8/layout/radial4"/>
    <dgm:cxn modelId="{F7E469AE-E52D-473B-9B15-C7C52199B17B}" type="presOf" srcId="{B5A199C1-3E6B-4D0B-92FE-5659717C9E8B}" destId="{E1B19649-0EDB-461B-BF8D-067CE8B9786E}" srcOrd="0" destOrd="0" presId="urn:microsoft.com/office/officeart/2005/8/layout/radial4"/>
    <dgm:cxn modelId="{F388A448-A1DF-43AB-B5C1-058BE9445002}" type="presOf" srcId="{0E482404-2EE8-4127-B080-096A2FF3F2B9}" destId="{C461E187-280C-4724-A2AC-FC82A099116F}" srcOrd="0" destOrd="0" presId="urn:microsoft.com/office/officeart/2005/8/layout/radial4"/>
    <dgm:cxn modelId="{BE7AC5C9-3114-4991-826D-938CA4C1DBC3}" type="presOf" srcId="{B761837D-8E67-4E30-97C7-EFC0A7D3B0B4}" destId="{F0036AFE-B341-4F46-8DE2-945FFD773F50}" srcOrd="0" destOrd="0" presId="urn:microsoft.com/office/officeart/2005/8/layout/radial4"/>
    <dgm:cxn modelId="{BC52BDC9-916B-4654-BAB5-37B722481486}" type="presOf" srcId="{22ED02E6-DD2A-4FC7-9DAD-CBF7D41B41BF}" destId="{CD60BE6F-B991-4678-AD87-30E3309CD63D}" srcOrd="0" destOrd="0" presId="urn:microsoft.com/office/officeart/2005/8/layout/radial4"/>
    <dgm:cxn modelId="{13156800-D861-4BC0-97D1-F38454E95D8A}" srcId="{03D27AE5-9CA3-4E90-839A-3884972D8197}" destId="{EE768AE9-99A4-4AF5-8D7C-84CC84BE9C2B}" srcOrd="1" destOrd="0" parTransId="{B761837D-8E67-4E30-97C7-EFC0A7D3B0B4}" sibTransId="{26784B6D-19B2-45E2-AF98-8E3FE0FE40BE}"/>
    <dgm:cxn modelId="{DD4EA02C-C75F-4419-BA67-0A53DE201A6A}" type="presOf" srcId="{03D27AE5-9CA3-4E90-839A-3884972D8197}" destId="{3252542A-2849-4DEA-9986-57E23ED800EC}" srcOrd="0" destOrd="0" presId="urn:microsoft.com/office/officeart/2005/8/layout/radial4"/>
    <dgm:cxn modelId="{4D0A24A6-1363-4D84-9BCD-8829C5933E9E}" type="presOf" srcId="{EE768AE9-99A4-4AF5-8D7C-84CC84BE9C2B}" destId="{91F9B3AE-C210-4488-BADF-BDF4304CA88A}" srcOrd="0" destOrd="0" presId="urn:microsoft.com/office/officeart/2005/8/layout/radial4"/>
    <dgm:cxn modelId="{AE2DF3E5-41AB-4748-B5E7-CA291195C47F}" srcId="{7DA8144D-9CFE-4E90-BBD0-93EB92E4D2A0}" destId="{03D27AE5-9CA3-4E90-839A-3884972D8197}" srcOrd="0" destOrd="0" parTransId="{E5D5C0D0-4A4B-4B16-A95C-9C9A7925ABE3}" sibTransId="{25926015-D3D6-420C-A9F9-FD95025F6FD6}"/>
    <dgm:cxn modelId="{E1BB066B-D202-48BF-A657-94C68B091007}" type="presParOf" srcId="{B2E31B30-B424-4B80-9276-36BF787C7812}" destId="{3252542A-2849-4DEA-9986-57E23ED800EC}" srcOrd="0" destOrd="0" presId="urn:microsoft.com/office/officeart/2005/8/layout/radial4"/>
    <dgm:cxn modelId="{A425E543-1DBD-4A42-8C73-6D4CAF33059A}" type="presParOf" srcId="{B2E31B30-B424-4B80-9276-36BF787C7812}" destId="{E1B19649-0EDB-461B-BF8D-067CE8B9786E}" srcOrd="1" destOrd="0" presId="urn:microsoft.com/office/officeart/2005/8/layout/radial4"/>
    <dgm:cxn modelId="{128F614C-6AC4-44E3-845F-99FB0735F954}" type="presParOf" srcId="{B2E31B30-B424-4B80-9276-36BF787C7812}" destId="{83930478-D3FD-44AA-8051-491AB933B042}" srcOrd="2" destOrd="0" presId="urn:microsoft.com/office/officeart/2005/8/layout/radial4"/>
    <dgm:cxn modelId="{932FD5EC-0005-4F91-89DA-891B3B8EF6C0}" type="presParOf" srcId="{B2E31B30-B424-4B80-9276-36BF787C7812}" destId="{F0036AFE-B341-4F46-8DE2-945FFD773F50}" srcOrd="3" destOrd="0" presId="urn:microsoft.com/office/officeart/2005/8/layout/radial4"/>
    <dgm:cxn modelId="{6C59384E-6851-4ABB-8E09-E1E435CFA410}" type="presParOf" srcId="{B2E31B30-B424-4B80-9276-36BF787C7812}" destId="{91F9B3AE-C210-4488-BADF-BDF4304CA88A}" srcOrd="4" destOrd="0" presId="urn:microsoft.com/office/officeart/2005/8/layout/radial4"/>
    <dgm:cxn modelId="{FD5D6E6E-8AD9-4AA9-9F33-16E229EAFCB7}" type="presParOf" srcId="{B2E31B30-B424-4B80-9276-36BF787C7812}" destId="{3498D6C2-B425-4C61-A181-76FC5C0088EC}" srcOrd="5" destOrd="0" presId="urn:microsoft.com/office/officeart/2005/8/layout/radial4"/>
    <dgm:cxn modelId="{BC80A646-F8B1-4D47-8CA9-78C84F7D82B2}" type="presParOf" srcId="{B2E31B30-B424-4B80-9276-36BF787C7812}" destId="{B96DAD22-CD61-46F7-862F-61595F3266EA}" srcOrd="6" destOrd="0" presId="urn:microsoft.com/office/officeart/2005/8/layout/radial4"/>
    <dgm:cxn modelId="{6A7A58FC-9F4F-44A7-8E40-EEFA66170DD7}" type="presParOf" srcId="{B2E31B30-B424-4B80-9276-36BF787C7812}" destId="{C461E187-280C-4724-A2AC-FC82A099116F}" srcOrd="7" destOrd="0" presId="urn:microsoft.com/office/officeart/2005/8/layout/radial4"/>
    <dgm:cxn modelId="{8809A285-2C45-4B1B-B22B-1646F7EE5C34}" type="presParOf" srcId="{B2E31B30-B424-4B80-9276-36BF787C7812}" destId="{02A994D3-92AB-40C3-9B67-34DBD4E9C5BD}" srcOrd="8" destOrd="0" presId="urn:microsoft.com/office/officeart/2005/8/layout/radial4"/>
    <dgm:cxn modelId="{1629E68A-724F-4B1D-9506-82BB52B163B9}" type="presParOf" srcId="{B2E31B30-B424-4B80-9276-36BF787C7812}" destId="{CD60BE6F-B991-4678-AD87-30E3309CD63D}" srcOrd="9" destOrd="0" presId="urn:microsoft.com/office/officeart/2005/8/layout/radial4"/>
    <dgm:cxn modelId="{1E54E230-3B51-4C4C-BD39-4FBB5A7A7C0A}" type="presParOf" srcId="{B2E31B30-B424-4B80-9276-36BF787C7812}" destId="{4B298D23-59C4-441E-9096-56977469DB4B}" srcOrd="10" destOrd="0" presId="urn:microsoft.com/office/officeart/2005/8/layout/radial4"/>
    <dgm:cxn modelId="{68D4A719-4737-4323-B4C9-21AF47169453}" type="presParOf" srcId="{B2E31B30-B424-4B80-9276-36BF787C7812}" destId="{450180D6-751E-489B-9B49-3CC189A584E6}" srcOrd="11" destOrd="0" presId="urn:microsoft.com/office/officeart/2005/8/layout/radial4"/>
    <dgm:cxn modelId="{FF78D82A-B58E-4777-826F-A243D30D88ED}" type="presParOf" srcId="{B2E31B30-B424-4B80-9276-36BF787C7812}" destId="{4140F670-2720-4F14-9CAF-89C2694318EA}" srcOrd="12"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85763D-0B90-427D-AF6A-EE50B5482AC2}">
      <dsp:nvSpPr>
        <dsp:cNvPr id="0" name=""/>
        <dsp:cNvSpPr/>
      </dsp:nvSpPr>
      <dsp:spPr>
        <a:xfrm>
          <a:off x="364065" y="466395"/>
          <a:ext cx="3447743" cy="3447743"/>
        </a:xfrm>
        <a:prstGeom prst="pie">
          <a:avLst>
            <a:gd name="adj1" fmla="val 16200000"/>
            <a:gd name="adj2" fmla="val 19285716"/>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b="1" kern="1200" dirty="0" smtClean="0">
              <a:solidFill>
                <a:schemeClr val="tx1"/>
              </a:solidFill>
            </a:rPr>
            <a:t>WC</a:t>
          </a:r>
        </a:p>
        <a:p>
          <a:pPr lvl="0" algn="ctr" defTabSz="755650">
            <a:lnSpc>
              <a:spcPct val="90000"/>
            </a:lnSpc>
            <a:spcBef>
              <a:spcPct val="0"/>
            </a:spcBef>
            <a:spcAft>
              <a:spcPct val="35000"/>
            </a:spcAft>
          </a:pPr>
          <a:r>
            <a:rPr lang="en-US" sz="1700" b="1" kern="1200" dirty="0" smtClean="0">
              <a:solidFill>
                <a:schemeClr val="tx1"/>
              </a:solidFill>
            </a:rPr>
            <a:t>10</a:t>
          </a:r>
          <a:endParaRPr lang="en-US" sz="1700" b="1" kern="1200" dirty="0">
            <a:solidFill>
              <a:schemeClr val="tx1"/>
            </a:solidFill>
          </a:endParaRPr>
        </a:p>
      </dsp:txBody>
      <dsp:txXfrm>
        <a:off x="2175361" y="786543"/>
        <a:ext cx="820891" cy="656712"/>
      </dsp:txXfrm>
    </dsp:sp>
    <dsp:sp modelId="{CE1CBB6B-B0BA-446C-B564-3B469AEE74CB}">
      <dsp:nvSpPr>
        <dsp:cNvPr id="0" name=""/>
        <dsp:cNvSpPr/>
      </dsp:nvSpPr>
      <dsp:spPr>
        <a:xfrm>
          <a:off x="408393" y="521805"/>
          <a:ext cx="3447743" cy="3447743"/>
        </a:xfrm>
        <a:prstGeom prst="pie">
          <a:avLst>
            <a:gd name="adj1" fmla="val 19285716"/>
            <a:gd name="adj2" fmla="val 771428"/>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b="1" kern="1200" dirty="0" smtClean="0">
              <a:solidFill>
                <a:schemeClr val="tx1"/>
              </a:solidFill>
            </a:rPr>
            <a:t>LP</a:t>
          </a:r>
        </a:p>
        <a:p>
          <a:pPr lvl="0" algn="ctr" defTabSz="755650">
            <a:lnSpc>
              <a:spcPct val="90000"/>
            </a:lnSpc>
            <a:spcBef>
              <a:spcPct val="0"/>
            </a:spcBef>
            <a:spcAft>
              <a:spcPct val="35000"/>
            </a:spcAft>
          </a:pPr>
          <a:r>
            <a:rPr lang="en-US" sz="1700" b="1" kern="1200" dirty="0" smtClean="0">
              <a:solidFill>
                <a:schemeClr val="tx1"/>
              </a:solidFill>
            </a:rPr>
            <a:t>5</a:t>
          </a:r>
          <a:endParaRPr lang="en-US" sz="1700" b="1" kern="1200" dirty="0">
            <a:solidFill>
              <a:schemeClr val="tx1"/>
            </a:solidFill>
          </a:endParaRPr>
        </a:p>
      </dsp:txBody>
      <dsp:txXfrm>
        <a:off x="2749985" y="1771612"/>
        <a:ext cx="944024" cy="574623"/>
      </dsp:txXfrm>
    </dsp:sp>
    <dsp:sp modelId="{7250498F-9F61-42C8-B523-73A505672B1E}">
      <dsp:nvSpPr>
        <dsp:cNvPr id="0" name=""/>
        <dsp:cNvSpPr/>
      </dsp:nvSpPr>
      <dsp:spPr>
        <a:xfrm>
          <a:off x="392385" y="591581"/>
          <a:ext cx="3447743" cy="3447743"/>
        </a:xfrm>
        <a:prstGeom prst="pie">
          <a:avLst>
            <a:gd name="adj1" fmla="val 771428"/>
            <a:gd name="adj2" fmla="val 3857143"/>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b="1" kern="1200" dirty="0" smtClean="0">
              <a:solidFill>
                <a:schemeClr val="tx1"/>
              </a:solidFill>
            </a:rPr>
            <a:t>MP</a:t>
          </a:r>
        </a:p>
        <a:p>
          <a:pPr lvl="0" algn="ctr" defTabSz="755650">
            <a:lnSpc>
              <a:spcPct val="90000"/>
            </a:lnSpc>
            <a:spcBef>
              <a:spcPct val="0"/>
            </a:spcBef>
            <a:spcAft>
              <a:spcPct val="35000"/>
            </a:spcAft>
          </a:pPr>
          <a:r>
            <a:rPr lang="en-US" sz="1700" b="1" kern="1200" dirty="0" smtClean="0">
              <a:solidFill>
                <a:schemeClr val="tx1"/>
              </a:solidFill>
            </a:rPr>
            <a:t>2</a:t>
          </a:r>
          <a:endParaRPr lang="en-US" sz="1700" b="1" kern="1200" dirty="0">
            <a:solidFill>
              <a:schemeClr val="tx1"/>
            </a:solidFill>
          </a:endParaRPr>
        </a:p>
      </dsp:txBody>
      <dsp:txXfrm>
        <a:off x="2606329" y="2633548"/>
        <a:ext cx="820891" cy="636190"/>
      </dsp:txXfrm>
    </dsp:sp>
    <dsp:sp modelId="{8AA0966E-1763-4F5C-A6CA-19F7F757FB46}">
      <dsp:nvSpPr>
        <dsp:cNvPr id="0" name=""/>
        <dsp:cNvSpPr/>
      </dsp:nvSpPr>
      <dsp:spPr>
        <a:xfrm>
          <a:off x="328356" y="622365"/>
          <a:ext cx="3447743" cy="3447743"/>
        </a:xfrm>
        <a:prstGeom prst="pie">
          <a:avLst>
            <a:gd name="adj1" fmla="val 3857226"/>
            <a:gd name="adj2" fmla="val 6942858"/>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b="1" kern="1200" dirty="0" smtClean="0">
              <a:solidFill>
                <a:schemeClr val="tx1"/>
              </a:solidFill>
            </a:rPr>
            <a:t>EC </a:t>
          </a:r>
        </a:p>
        <a:p>
          <a:pPr lvl="0" algn="ctr" defTabSz="755650">
            <a:lnSpc>
              <a:spcPct val="90000"/>
            </a:lnSpc>
            <a:spcBef>
              <a:spcPct val="0"/>
            </a:spcBef>
            <a:spcAft>
              <a:spcPct val="35000"/>
            </a:spcAft>
          </a:pPr>
          <a:r>
            <a:rPr lang="en-US" sz="1700" b="1" kern="1200" dirty="0" smtClean="0">
              <a:solidFill>
                <a:schemeClr val="tx1"/>
              </a:solidFill>
            </a:rPr>
            <a:t>6</a:t>
          </a:r>
          <a:endParaRPr lang="en-US" sz="1700" b="1" kern="1200" dirty="0">
            <a:solidFill>
              <a:schemeClr val="tx1"/>
            </a:solidFill>
          </a:endParaRPr>
        </a:p>
      </dsp:txBody>
      <dsp:txXfrm>
        <a:off x="1652043" y="3331306"/>
        <a:ext cx="800368" cy="574623"/>
      </dsp:txXfrm>
    </dsp:sp>
    <dsp:sp modelId="{DAE4117A-69A7-4556-B472-1540FAA9167C}">
      <dsp:nvSpPr>
        <dsp:cNvPr id="0" name=""/>
        <dsp:cNvSpPr/>
      </dsp:nvSpPr>
      <dsp:spPr>
        <a:xfrm>
          <a:off x="264326" y="591581"/>
          <a:ext cx="3447743" cy="3447743"/>
        </a:xfrm>
        <a:prstGeom prst="pie">
          <a:avLst>
            <a:gd name="adj1" fmla="val 6942858"/>
            <a:gd name="adj2" fmla="val 10028574"/>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b="1" kern="1200" dirty="0" smtClean="0">
              <a:solidFill>
                <a:schemeClr val="tx1"/>
              </a:solidFill>
            </a:rPr>
            <a:t>NW</a:t>
          </a:r>
        </a:p>
        <a:p>
          <a:pPr lvl="0" algn="ctr" defTabSz="755650">
            <a:lnSpc>
              <a:spcPct val="90000"/>
            </a:lnSpc>
            <a:spcBef>
              <a:spcPct val="0"/>
            </a:spcBef>
            <a:spcAft>
              <a:spcPct val="35000"/>
            </a:spcAft>
          </a:pPr>
          <a:r>
            <a:rPr lang="en-US" sz="1700" b="1" kern="1200" dirty="0" smtClean="0">
              <a:solidFill>
                <a:schemeClr val="tx1"/>
              </a:solidFill>
            </a:rPr>
            <a:t>3</a:t>
          </a:r>
          <a:endParaRPr lang="en-US" sz="1700" b="1" kern="1200" dirty="0">
            <a:solidFill>
              <a:schemeClr val="tx1"/>
            </a:solidFill>
          </a:endParaRPr>
        </a:p>
      </dsp:txBody>
      <dsp:txXfrm>
        <a:off x="677235" y="2633548"/>
        <a:ext cx="820891" cy="636190"/>
      </dsp:txXfrm>
    </dsp:sp>
    <dsp:sp modelId="{11A35664-7B5A-4B86-B8DF-7A1FC2546BD4}">
      <dsp:nvSpPr>
        <dsp:cNvPr id="0" name=""/>
        <dsp:cNvSpPr/>
      </dsp:nvSpPr>
      <dsp:spPr>
        <a:xfrm>
          <a:off x="248319" y="521805"/>
          <a:ext cx="3447743" cy="3447743"/>
        </a:xfrm>
        <a:prstGeom prst="pie">
          <a:avLst>
            <a:gd name="adj1" fmla="val 10028574"/>
            <a:gd name="adj2" fmla="val 13114284"/>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b="1" kern="1200" dirty="0" smtClean="0">
              <a:solidFill>
                <a:schemeClr val="tx1"/>
              </a:solidFill>
            </a:rPr>
            <a:t>GP</a:t>
          </a:r>
        </a:p>
        <a:p>
          <a:pPr lvl="0" algn="ctr" defTabSz="755650">
            <a:lnSpc>
              <a:spcPct val="90000"/>
            </a:lnSpc>
            <a:spcBef>
              <a:spcPct val="0"/>
            </a:spcBef>
            <a:spcAft>
              <a:spcPct val="35000"/>
            </a:spcAft>
          </a:pPr>
          <a:r>
            <a:rPr lang="en-US" sz="1700" b="1" kern="1200" dirty="0" smtClean="0">
              <a:solidFill>
                <a:schemeClr val="tx1"/>
              </a:solidFill>
            </a:rPr>
            <a:t>9</a:t>
          </a:r>
          <a:endParaRPr lang="en-US" sz="1700" b="1" kern="1200" dirty="0">
            <a:solidFill>
              <a:schemeClr val="tx1"/>
            </a:solidFill>
          </a:endParaRPr>
        </a:p>
      </dsp:txBody>
      <dsp:txXfrm>
        <a:off x="410445" y="1771612"/>
        <a:ext cx="944024" cy="574623"/>
      </dsp:txXfrm>
    </dsp:sp>
    <dsp:sp modelId="{57EB1DAB-03A4-4017-AD3F-09FB9EA16A47}">
      <dsp:nvSpPr>
        <dsp:cNvPr id="0" name=""/>
        <dsp:cNvSpPr/>
      </dsp:nvSpPr>
      <dsp:spPr>
        <a:xfrm>
          <a:off x="292647" y="466395"/>
          <a:ext cx="3447743" cy="3447743"/>
        </a:xfrm>
        <a:prstGeom prst="pie">
          <a:avLst>
            <a:gd name="adj1" fmla="val 13114284"/>
            <a:gd name="adj2" fmla="val 16200000"/>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b="1" kern="1200" dirty="0" smtClean="0">
              <a:solidFill>
                <a:schemeClr val="tx1"/>
              </a:solidFill>
            </a:rPr>
            <a:t>KZN</a:t>
          </a:r>
        </a:p>
        <a:p>
          <a:pPr lvl="0" algn="ctr" defTabSz="755650">
            <a:lnSpc>
              <a:spcPct val="90000"/>
            </a:lnSpc>
            <a:spcBef>
              <a:spcPct val="0"/>
            </a:spcBef>
            <a:spcAft>
              <a:spcPct val="35000"/>
            </a:spcAft>
          </a:pPr>
          <a:r>
            <a:rPr lang="en-US" sz="1700" b="1" kern="1200" dirty="0" smtClean="0">
              <a:solidFill>
                <a:schemeClr val="tx1"/>
              </a:solidFill>
            </a:rPr>
            <a:t>20</a:t>
          </a:r>
          <a:endParaRPr lang="en-US" sz="1700" b="1" kern="1200" dirty="0">
            <a:solidFill>
              <a:schemeClr val="tx1"/>
            </a:solidFill>
          </a:endParaRPr>
        </a:p>
      </dsp:txBody>
      <dsp:txXfrm>
        <a:off x="1108203" y="786543"/>
        <a:ext cx="820891" cy="656712"/>
      </dsp:txXfrm>
    </dsp:sp>
    <dsp:sp modelId="{FC1C60ED-0EE6-433F-BD85-71F9AB5E4123}">
      <dsp:nvSpPr>
        <dsp:cNvPr id="0" name=""/>
        <dsp:cNvSpPr/>
      </dsp:nvSpPr>
      <dsp:spPr>
        <a:xfrm>
          <a:off x="150461" y="252964"/>
          <a:ext cx="3874606" cy="3874606"/>
        </a:xfrm>
        <a:prstGeom prst="circularArrow">
          <a:avLst>
            <a:gd name="adj1" fmla="val 5085"/>
            <a:gd name="adj2" fmla="val 327528"/>
            <a:gd name="adj3" fmla="val 18957827"/>
            <a:gd name="adj4" fmla="val 16200343"/>
            <a:gd name="adj5" fmla="val 5932"/>
          </a:avLst>
        </a:prstGeom>
        <a:solidFill>
          <a:schemeClr val="accent1">
            <a:tint val="60000"/>
            <a:hueOff val="0"/>
            <a:satOff val="0"/>
            <a:lumOff val="0"/>
            <a:alphaOff val="0"/>
          </a:schemeClr>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 modelId="{BE7BA679-D617-4510-81A9-31274C58B2F8}">
      <dsp:nvSpPr>
        <dsp:cNvPr id="0" name=""/>
        <dsp:cNvSpPr/>
      </dsp:nvSpPr>
      <dsp:spPr>
        <a:xfrm>
          <a:off x="195068" y="308619"/>
          <a:ext cx="3874606" cy="3874606"/>
        </a:xfrm>
        <a:prstGeom prst="circularArrow">
          <a:avLst>
            <a:gd name="adj1" fmla="val 5085"/>
            <a:gd name="adj2" fmla="val 327528"/>
            <a:gd name="adj3" fmla="val 443744"/>
            <a:gd name="adj4" fmla="val 19285776"/>
            <a:gd name="adj5" fmla="val 5932"/>
          </a:avLst>
        </a:prstGeom>
        <a:solidFill>
          <a:schemeClr val="accent1">
            <a:tint val="60000"/>
            <a:hueOff val="0"/>
            <a:satOff val="0"/>
            <a:lumOff val="0"/>
            <a:alphaOff val="0"/>
          </a:schemeClr>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 modelId="{9B22375A-1F0A-49FD-ACE0-2E3C816E6286}">
      <dsp:nvSpPr>
        <dsp:cNvPr id="0" name=""/>
        <dsp:cNvSpPr/>
      </dsp:nvSpPr>
      <dsp:spPr>
        <a:xfrm>
          <a:off x="179004" y="378233"/>
          <a:ext cx="3874606" cy="3874606"/>
        </a:xfrm>
        <a:prstGeom prst="circularArrow">
          <a:avLst>
            <a:gd name="adj1" fmla="val 5085"/>
            <a:gd name="adj2" fmla="val 327528"/>
            <a:gd name="adj3" fmla="val 3529100"/>
            <a:gd name="adj4" fmla="val 770764"/>
            <a:gd name="adj5" fmla="val 5932"/>
          </a:avLst>
        </a:prstGeom>
        <a:solidFill>
          <a:schemeClr val="accent1">
            <a:tint val="60000"/>
            <a:hueOff val="0"/>
            <a:satOff val="0"/>
            <a:lumOff val="0"/>
            <a:alphaOff val="0"/>
          </a:schemeClr>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 modelId="{581734B7-77AD-4EA3-BC9D-B51A532D6E2C}">
      <dsp:nvSpPr>
        <dsp:cNvPr id="0" name=""/>
        <dsp:cNvSpPr/>
      </dsp:nvSpPr>
      <dsp:spPr>
        <a:xfrm>
          <a:off x="114924" y="408843"/>
          <a:ext cx="3874606" cy="3874606"/>
        </a:xfrm>
        <a:prstGeom prst="circularArrow">
          <a:avLst>
            <a:gd name="adj1" fmla="val 5085"/>
            <a:gd name="adj2" fmla="val 327528"/>
            <a:gd name="adj3" fmla="val 6615046"/>
            <a:gd name="adj4" fmla="val 3857426"/>
            <a:gd name="adj5" fmla="val 5932"/>
          </a:avLst>
        </a:prstGeom>
        <a:solidFill>
          <a:schemeClr val="accent1">
            <a:tint val="60000"/>
            <a:hueOff val="0"/>
            <a:satOff val="0"/>
            <a:lumOff val="0"/>
            <a:alphaOff val="0"/>
          </a:schemeClr>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 modelId="{04DB7FC9-8DC2-4DD1-BBDF-3287188B9C94}">
      <dsp:nvSpPr>
        <dsp:cNvPr id="0" name=""/>
        <dsp:cNvSpPr/>
      </dsp:nvSpPr>
      <dsp:spPr>
        <a:xfrm>
          <a:off x="50845" y="378233"/>
          <a:ext cx="3874606" cy="3874606"/>
        </a:xfrm>
        <a:prstGeom prst="circularArrow">
          <a:avLst>
            <a:gd name="adj1" fmla="val 5085"/>
            <a:gd name="adj2" fmla="val 327528"/>
            <a:gd name="adj3" fmla="val 9701707"/>
            <a:gd name="adj4" fmla="val 6943371"/>
            <a:gd name="adj5" fmla="val 5932"/>
          </a:avLst>
        </a:prstGeom>
        <a:solidFill>
          <a:schemeClr val="accent1">
            <a:tint val="60000"/>
            <a:hueOff val="0"/>
            <a:satOff val="0"/>
            <a:lumOff val="0"/>
            <a:alphaOff val="0"/>
          </a:schemeClr>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 modelId="{4AE99B29-AD58-4D5A-BA49-A72F839DCCD5}">
      <dsp:nvSpPr>
        <dsp:cNvPr id="0" name=""/>
        <dsp:cNvSpPr/>
      </dsp:nvSpPr>
      <dsp:spPr>
        <a:xfrm>
          <a:off x="34780" y="308619"/>
          <a:ext cx="3874606" cy="3874606"/>
        </a:xfrm>
        <a:prstGeom prst="circularArrow">
          <a:avLst>
            <a:gd name="adj1" fmla="val 5085"/>
            <a:gd name="adj2" fmla="val 327528"/>
            <a:gd name="adj3" fmla="val 12786695"/>
            <a:gd name="adj4" fmla="val 10028727"/>
            <a:gd name="adj5" fmla="val 5932"/>
          </a:avLst>
        </a:prstGeom>
        <a:solidFill>
          <a:schemeClr val="accent1">
            <a:tint val="60000"/>
            <a:hueOff val="0"/>
            <a:satOff val="0"/>
            <a:lumOff val="0"/>
            <a:alphaOff val="0"/>
          </a:schemeClr>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 modelId="{18D7CA37-8A34-4242-8DBC-2D17F57B2FE5}">
      <dsp:nvSpPr>
        <dsp:cNvPr id="0" name=""/>
        <dsp:cNvSpPr/>
      </dsp:nvSpPr>
      <dsp:spPr>
        <a:xfrm>
          <a:off x="79387" y="252964"/>
          <a:ext cx="3874606" cy="3874606"/>
        </a:xfrm>
        <a:prstGeom prst="circularArrow">
          <a:avLst>
            <a:gd name="adj1" fmla="val 5085"/>
            <a:gd name="adj2" fmla="val 327528"/>
            <a:gd name="adj3" fmla="val 15872129"/>
            <a:gd name="adj4" fmla="val 13114645"/>
            <a:gd name="adj5" fmla="val 5932"/>
          </a:avLst>
        </a:prstGeom>
        <a:solidFill>
          <a:schemeClr val="accent1">
            <a:tint val="60000"/>
            <a:hueOff val="0"/>
            <a:satOff val="0"/>
            <a:lumOff val="0"/>
            <a:alphaOff val="0"/>
          </a:schemeClr>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52542A-2849-4DEA-9986-57E23ED800EC}">
      <dsp:nvSpPr>
        <dsp:cNvPr id="0" name=""/>
        <dsp:cNvSpPr/>
      </dsp:nvSpPr>
      <dsp:spPr>
        <a:xfrm>
          <a:off x="2403378" y="2460753"/>
          <a:ext cx="2767610" cy="2141203"/>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buNone/>
          </a:pPr>
          <a:r>
            <a:rPr lang="en-ZA" sz="1800" b="1" kern="1200" dirty="0" smtClean="0">
              <a:solidFill>
                <a:schemeClr val="bg1"/>
              </a:solidFill>
              <a:effectLst>
                <a:outerShdw blurRad="38100" dist="38100" dir="2700000" algn="tl">
                  <a:srgbClr val="000000">
                    <a:alpha val="43137"/>
                  </a:srgbClr>
                </a:outerShdw>
              </a:effectLst>
              <a:latin typeface="Perpetua" panose="02020502060401020303" pitchFamily="18" charset="0"/>
              <a:ea typeface="+mn-ea"/>
              <a:cs typeface="Calibri" panose="020F0502020204030204" pitchFamily="34" charset="0"/>
            </a:rPr>
            <a:t>SAPS and the NPA</a:t>
          </a:r>
          <a:endParaRPr lang="en-ZA" sz="1800" b="1" kern="1200" dirty="0">
            <a:solidFill>
              <a:schemeClr val="bg1"/>
            </a:solidFill>
            <a:effectLst>
              <a:outerShdw blurRad="38100" dist="38100" dir="2700000" algn="tl">
                <a:srgbClr val="000000">
                  <a:alpha val="43137"/>
                </a:srgbClr>
              </a:outerShdw>
            </a:effectLst>
            <a:latin typeface="Perpetua" panose="02020502060401020303" pitchFamily="18" charset="0"/>
            <a:ea typeface="+mn-ea"/>
            <a:cs typeface="Calibri" panose="020F0502020204030204" pitchFamily="34" charset="0"/>
          </a:endParaRPr>
        </a:p>
      </dsp:txBody>
      <dsp:txXfrm>
        <a:off x="2808685" y="2774325"/>
        <a:ext cx="1956996" cy="1514059"/>
      </dsp:txXfrm>
    </dsp:sp>
    <dsp:sp modelId="{E1B19649-0EDB-461B-BF8D-067CE8B9786E}">
      <dsp:nvSpPr>
        <dsp:cNvPr id="0" name=""/>
        <dsp:cNvSpPr/>
      </dsp:nvSpPr>
      <dsp:spPr>
        <a:xfrm rot="10800000">
          <a:off x="780955" y="3248788"/>
          <a:ext cx="1533189" cy="565134"/>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3930478-D3FD-44AA-8051-491AB933B042}">
      <dsp:nvSpPr>
        <dsp:cNvPr id="0" name=""/>
        <dsp:cNvSpPr/>
      </dsp:nvSpPr>
      <dsp:spPr>
        <a:xfrm>
          <a:off x="-310459" y="2976136"/>
          <a:ext cx="2182831" cy="1110438"/>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n-ZA" sz="1600" kern="1200" dirty="0" smtClean="0">
              <a:solidFill>
                <a:schemeClr val="bg1"/>
              </a:solidFill>
              <a:latin typeface="Perpetua" panose="02020502060401020303" pitchFamily="18" charset="0"/>
              <a:ea typeface="+mn-ea"/>
              <a:cs typeface="Calibri" panose="020F0502020204030204" pitchFamily="34" charset="0"/>
            </a:rPr>
            <a:t>Information Management </a:t>
          </a:r>
          <a:endParaRPr lang="en-ZA" sz="1600" kern="1200" dirty="0">
            <a:solidFill>
              <a:schemeClr val="bg1"/>
            </a:solidFill>
            <a:latin typeface="Perpetua" panose="02020502060401020303" pitchFamily="18" charset="0"/>
            <a:ea typeface="+mn-ea"/>
            <a:cs typeface="Calibri" panose="020F0502020204030204" pitchFamily="34" charset="0"/>
          </a:endParaRPr>
        </a:p>
      </dsp:txBody>
      <dsp:txXfrm>
        <a:off x="-277935" y="3008660"/>
        <a:ext cx="2117783" cy="1045390"/>
      </dsp:txXfrm>
    </dsp:sp>
    <dsp:sp modelId="{F0036AFE-B341-4F46-8DE2-945FFD773F50}">
      <dsp:nvSpPr>
        <dsp:cNvPr id="0" name=""/>
        <dsp:cNvSpPr/>
      </dsp:nvSpPr>
      <dsp:spPr>
        <a:xfrm rot="12715524">
          <a:off x="765871" y="1988115"/>
          <a:ext cx="1995913" cy="565134"/>
        </a:xfrm>
        <a:prstGeom prst="lef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1F9B3AE-C210-4488-BADF-BDF4304CA88A}">
      <dsp:nvSpPr>
        <dsp:cNvPr id="0" name=""/>
        <dsp:cNvSpPr/>
      </dsp:nvSpPr>
      <dsp:spPr>
        <a:xfrm>
          <a:off x="27370" y="1187729"/>
          <a:ext cx="1778909" cy="1110438"/>
        </a:xfrm>
        <a:prstGeom prst="roundRect">
          <a:avLst>
            <a:gd name="adj" fmla="val 10000"/>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n-ZA" sz="1600" b="1" kern="1200" dirty="0" smtClean="0">
              <a:solidFill>
                <a:schemeClr val="bg1"/>
              </a:solidFill>
              <a:latin typeface="Perpetua" panose="02020502060401020303" pitchFamily="18" charset="0"/>
              <a:ea typeface="+mn-ea"/>
              <a:cs typeface="Calibri" panose="020F0502020204030204" pitchFamily="34" charset="0"/>
            </a:rPr>
            <a:t>Case Management </a:t>
          </a:r>
          <a:endParaRPr lang="en-ZA" sz="1600" b="1" kern="1200" dirty="0">
            <a:solidFill>
              <a:schemeClr val="bg1"/>
            </a:solidFill>
            <a:latin typeface="Perpetua" panose="02020502060401020303" pitchFamily="18" charset="0"/>
            <a:ea typeface="+mn-ea"/>
            <a:cs typeface="Calibri" panose="020F0502020204030204" pitchFamily="34" charset="0"/>
          </a:endParaRPr>
        </a:p>
      </dsp:txBody>
      <dsp:txXfrm>
        <a:off x="59894" y="1220253"/>
        <a:ext cx="1713861" cy="1045390"/>
      </dsp:txXfrm>
    </dsp:sp>
    <dsp:sp modelId="{3498D6C2-B425-4C61-A181-76FC5C0088EC}">
      <dsp:nvSpPr>
        <dsp:cNvPr id="0" name=""/>
        <dsp:cNvSpPr/>
      </dsp:nvSpPr>
      <dsp:spPr>
        <a:xfrm rot="15132708">
          <a:off x="2256949" y="1260992"/>
          <a:ext cx="1784948" cy="565134"/>
        </a:xfrm>
        <a:prstGeom prst="lef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96DAD22-CD61-46F7-862F-61595F3266EA}">
      <dsp:nvSpPr>
        <dsp:cNvPr id="0" name=""/>
        <dsp:cNvSpPr/>
      </dsp:nvSpPr>
      <dsp:spPr>
        <a:xfrm>
          <a:off x="1991372" y="138532"/>
          <a:ext cx="1770802" cy="1110438"/>
        </a:xfrm>
        <a:prstGeom prst="roundRect">
          <a:avLst>
            <a:gd name="adj" fmla="val 10000"/>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n-ZA" sz="1600" b="1" kern="1200" dirty="0" smtClean="0">
              <a:solidFill>
                <a:schemeClr val="bg1"/>
              </a:solidFill>
              <a:latin typeface="Perpetua" panose="02020502060401020303" pitchFamily="18" charset="0"/>
              <a:ea typeface="+mn-ea"/>
              <a:cs typeface="Calibri" panose="020F0502020204030204" pitchFamily="34" charset="0"/>
            </a:rPr>
            <a:t>Training and Development </a:t>
          </a:r>
          <a:endParaRPr lang="en-ZA" sz="1600" b="1" kern="1200" dirty="0">
            <a:solidFill>
              <a:schemeClr val="bg1"/>
            </a:solidFill>
            <a:latin typeface="Perpetua" panose="02020502060401020303" pitchFamily="18" charset="0"/>
            <a:ea typeface="+mn-ea"/>
            <a:cs typeface="Calibri" panose="020F0502020204030204" pitchFamily="34" charset="0"/>
          </a:endParaRPr>
        </a:p>
      </dsp:txBody>
      <dsp:txXfrm>
        <a:off x="2023896" y="171056"/>
        <a:ext cx="1705754" cy="1045390"/>
      </dsp:txXfrm>
    </dsp:sp>
    <dsp:sp modelId="{C461E187-280C-4724-A2AC-FC82A099116F}">
      <dsp:nvSpPr>
        <dsp:cNvPr id="0" name=""/>
        <dsp:cNvSpPr/>
      </dsp:nvSpPr>
      <dsp:spPr>
        <a:xfrm rot="17314290">
          <a:off x="3549330" y="1250338"/>
          <a:ext cx="1818598" cy="565134"/>
        </a:xfrm>
        <a:prstGeom prst="lef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2A994D3-92AB-40C3-9B67-34DBD4E9C5BD}">
      <dsp:nvSpPr>
        <dsp:cNvPr id="0" name=""/>
        <dsp:cNvSpPr/>
      </dsp:nvSpPr>
      <dsp:spPr>
        <a:xfrm>
          <a:off x="3858193" y="115736"/>
          <a:ext cx="1780075" cy="1110438"/>
        </a:xfrm>
        <a:prstGeom prst="roundRect">
          <a:avLst>
            <a:gd name="adj" fmla="val 10000"/>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n-ZA" sz="1600" b="1" kern="1200" dirty="0" smtClean="0">
              <a:solidFill>
                <a:schemeClr val="bg1"/>
              </a:solidFill>
              <a:latin typeface="Perpetua" panose="02020502060401020303" pitchFamily="18" charset="0"/>
              <a:ea typeface="+mn-ea"/>
              <a:cs typeface="Calibri" panose="020F0502020204030204" pitchFamily="34" charset="0"/>
            </a:rPr>
            <a:t>Stakeholder  Engagement and Awareness </a:t>
          </a:r>
          <a:endParaRPr lang="en-ZA" sz="1600" b="1" kern="1200" dirty="0">
            <a:solidFill>
              <a:schemeClr val="bg1"/>
            </a:solidFill>
            <a:latin typeface="Perpetua" panose="02020502060401020303" pitchFamily="18" charset="0"/>
            <a:ea typeface="+mn-ea"/>
            <a:cs typeface="Calibri" panose="020F0502020204030204" pitchFamily="34" charset="0"/>
          </a:endParaRPr>
        </a:p>
      </dsp:txBody>
      <dsp:txXfrm>
        <a:off x="3890717" y="148260"/>
        <a:ext cx="1715027" cy="1045390"/>
      </dsp:txXfrm>
    </dsp:sp>
    <dsp:sp modelId="{CD60BE6F-B991-4678-AD87-30E3309CD63D}">
      <dsp:nvSpPr>
        <dsp:cNvPr id="0" name=""/>
        <dsp:cNvSpPr/>
      </dsp:nvSpPr>
      <dsp:spPr>
        <a:xfrm rot="19572696">
          <a:off x="4766457" y="1968850"/>
          <a:ext cx="1867024" cy="565134"/>
        </a:xfrm>
        <a:prstGeom prst="leftArrow">
          <a:avLst>
            <a:gd name="adj1" fmla="val 600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B298D23-59C4-441E-9096-56977469DB4B}">
      <dsp:nvSpPr>
        <dsp:cNvPr id="0" name=""/>
        <dsp:cNvSpPr/>
      </dsp:nvSpPr>
      <dsp:spPr>
        <a:xfrm>
          <a:off x="5628475" y="1177046"/>
          <a:ext cx="1694668" cy="1110438"/>
        </a:xfrm>
        <a:prstGeom prst="roundRect">
          <a:avLst>
            <a:gd name="adj" fmla="val 10000"/>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n-ZA" sz="1600" b="1" kern="1200" dirty="0" smtClean="0">
              <a:solidFill>
                <a:schemeClr val="bg1"/>
              </a:solidFill>
              <a:latin typeface="Perpetua" panose="02020502060401020303" pitchFamily="18" charset="0"/>
              <a:ea typeface="+mn-ea"/>
              <a:cs typeface="Calibri" panose="020F0502020204030204" pitchFamily="34" charset="0"/>
            </a:rPr>
            <a:t>Prevention of Organised Crime Act</a:t>
          </a:r>
          <a:endParaRPr lang="en-ZA" sz="1600" b="1" kern="1200" dirty="0">
            <a:solidFill>
              <a:schemeClr val="bg1"/>
            </a:solidFill>
            <a:latin typeface="Perpetua" panose="02020502060401020303" pitchFamily="18" charset="0"/>
            <a:ea typeface="+mn-ea"/>
            <a:cs typeface="Calibri" panose="020F0502020204030204" pitchFamily="34" charset="0"/>
          </a:endParaRPr>
        </a:p>
      </dsp:txBody>
      <dsp:txXfrm>
        <a:off x="5660999" y="1209570"/>
        <a:ext cx="1629620" cy="1045390"/>
      </dsp:txXfrm>
    </dsp:sp>
    <dsp:sp modelId="{450180D6-751E-489B-9B49-3CC189A584E6}">
      <dsp:nvSpPr>
        <dsp:cNvPr id="0" name=""/>
        <dsp:cNvSpPr/>
      </dsp:nvSpPr>
      <dsp:spPr>
        <a:xfrm>
          <a:off x="5260222" y="3248788"/>
          <a:ext cx="1533189" cy="565134"/>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140F670-2720-4F14-9CAF-89C2694318EA}">
      <dsp:nvSpPr>
        <dsp:cNvPr id="0" name=""/>
        <dsp:cNvSpPr/>
      </dsp:nvSpPr>
      <dsp:spPr>
        <a:xfrm>
          <a:off x="5874364" y="2976136"/>
          <a:ext cx="1838095" cy="1110438"/>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n-ZA" sz="1600" b="1" kern="1200" dirty="0" smtClean="0">
              <a:solidFill>
                <a:schemeClr val="bg1"/>
              </a:solidFill>
              <a:latin typeface="Perpetua" panose="02020502060401020303" pitchFamily="18" charset="0"/>
              <a:ea typeface="+mn-ea"/>
              <a:cs typeface="Calibri" panose="020F0502020204030204" pitchFamily="34" charset="0"/>
            </a:rPr>
            <a:t>Legislative Review</a:t>
          </a:r>
          <a:endParaRPr lang="en-ZA" sz="1600" b="1" kern="1200" dirty="0">
            <a:solidFill>
              <a:schemeClr val="bg1"/>
            </a:solidFill>
            <a:latin typeface="Perpetua" panose="02020502060401020303" pitchFamily="18" charset="0"/>
            <a:ea typeface="+mn-ea"/>
            <a:cs typeface="Calibri" panose="020F0502020204030204" pitchFamily="34" charset="0"/>
          </a:endParaRPr>
        </a:p>
      </dsp:txBody>
      <dsp:txXfrm>
        <a:off x="5906888" y="3008660"/>
        <a:ext cx="1773047" cy="1045390"/>
      </dsp:txXfrm>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2945659" cy="498056"/>
          </a:xfrm>
          <a:prstGeom prst="rect">
            <a:avLst/>
          </a:prstGeom>
        </p:spPr>
        <p:txBody>
          <a:bodyPr vert="horz" lIns="91128" tIns="45564" rIns="91128" bIns="45564" rtlCol="0"/>
          <a:lstStyle>
            <a:lvl1pPr algn="l">
              <a:defRPr sz="1200"/>
            </a:lvl1pPr>
          </a:lstStyle>
          <a:p>
            <a:endParaRPr lang="en-ZA" dirty="0"/>
          </a:p>
        </p:txBody>
      </p:sp>
      <p:sp>
        <p:nvSpPr>
          <p:cNvPr id="3" name="Date Placeholder 2"/>
          <p:cNvSpPr>
            <a:spLocks noGrp="1"/>
          </p:cNvSpPr>
          <p:nvPr>
            <p:ph type="dt" sz="quarter" idx="1"/>
          </p:nvPr>
        </p:nvSpPr>
        <p:spPr>
          <a:xfrm>
            <a:off x="3850445" y="1"/>
            <a:ext cx="2945659" cy="498056"/>
          </a:xfrm>
          <a:prstGeom prst="rect">
            <a:avLst/>
          </a:prstGeom>
        </p:spPr>
        <p:txBody>
          <a:bodyPr vert="horz" lIns="91128" tIns="45564" rIns="91128" bIns="45564" rtlCol="0"/>
          <a:lstStyle>
            <a:lvl1pPr algn="r">
              <a:defRPr sz="1200"/>
            </a:lvl1pPr>
          </a:lstStyle>
          <a:p>
            <a:fld id="{145A24F7-EF13-4227-BF0E-524F3A1381FF}" type="datetimeFigureOut">
              <a:rPr lang="en-ZA" smtClean="0"/>
              <a:t>2025/05/13</a:t>
            </a:fld>
            <a:endParaRPr lang="en-ZA" dirty="0"/>
          </a:p>
        </p:txBody>
      </p:sp>
      <p:sp>
        <p:nvSpPr>
          <p:cNvPr id="4" name="Footer Placeholder 3"/>
          <p:cNvSpPr>
            <a:spLocks noGrp="1"/>
          </p:cNvSpPr>
          <p:nvPr>
            <p:ph type="ftr" sz="quarter" idx="2"/>
          </p:nvPr>
        </p:nvSpPr>
        <p:spPr>
          <a:xfrm>
            <a:off x="2" y="9428586"/>
            <a:ext cx="2945659" cy="498055"/>
          </a:xfrm>
          <a:prstGeom prst="rect">
            <a:avLst/>
          </a:prstGeom>
        </p:spPr>
        <p:txBody>
          <a:bodyPr vert="horz" lIns="91128" tIns="45564" rIns="91128" bIns="45564" rtlCol="0" anchor="b"/>
          <a:lstStyle>
            <a:lvl1pPr algn="l">
              <a:defRPr sz="1200"/>
            </a:lvl1pPr>
          </a:lstStyle>
          <a:p>
            <a:endParaRPr lang="en-ZA" dirty="0"/>
          </a:p>
        </p:txBody>
      </p:sp>
      <p:sp>
        <p:nvSpPr>
          <p:cNvPr id="5" name="Slide Number Placeholder 4"/>
          <p:cNvSpPr>
            <a:spLocks noGrp="1"/>
          </p:cNvSpPr>
          <p:nvPr>
            <p:ph type="sldNum" sz="quarter" idx="3"/>
          </p:nvPr>
        </p:nvSpPr>
        <p:spPr>
          <a:xfrm>
            <a:off x="3850445" y="9428586"/>
            <a:ext cx="2945659" cy="498055"/>
          </a:xfrm>
          <a:prstGeom prst="rect">
            <a:avLst/>
          </a:prstGeom>
        </p:spPr>
        <p:txBody>
          <a:bodyPr vert="horz" lIns="91128" tIns="45564" rIns="91128" bIns="45564" rtlCol="0" anchor="b"/>
          <a:lstStyle>
            <a:lvl1pPr algn="r">
              <a:defRPr sz="1200"/>
            </a:lvl1pPr>
          </a:lstStyle>
          <a:p>
            <a:fld id="{9C7AF1F9-31C5-4658-A82A-A6C14028888C}" type="slidenum">
              <a:rPr lang="en-ZA" smtClean="0"/>
              <a:t>‹#›</a:t>
            </a:fld>
            <a:endParaRPr lang="en-ZA" dirty="0"/>
          </a:p>
        </p:txBody>
      </p:sp>
    </p:spTree>
    <p:extLst>
      <p:ext uri="{BB962C8B-B14F-4D97-AF65-F5344CB8AC3E}">
        <p14:creationId xmlns:p14="http://schemas.microsoft.com/office/powerpoint/2010/main" val="19061558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2945659" cy="498056"/>
          </a:xfrm>
          <a:prstGeom prst="rect">
            <a:avLst/>
          </a:prstGeom>
        </p:spPr>
        <p:txBody>
          <a:bodyPr vert="horz" lIns="91128" tIns="45564" rIns="91128" bIns="45564" rtlCol="0"/>
          <a:lstStyle>
            <a:lvl1pPr algn="l">
              <a:defRPr sz="1200"/>
            </a:lvl1pPr>
          </a:lstStyle>
          <a:p>
            <a:endParaRPr lang="en-ZA" dirty="0"/>
          </a:p>
        </p:txBody>
      </p:sp>
      <p:sp>
        <p:nvSpPr>
          <p:cNvPr id="3" name="Date Placeholder 2"/>
          <p:cNvSpPr>
            <a:spLocks noGrp="1"/>
          </p:cNvSpPr>
          <p:nvPr>
            <p:ph type="dt" idx="1"/>
          </p:nvPr>
        </p:nvSpPr>
        <p:spPr>
          <a:xfrm>
            <a:off x="3850445" y="1"/>
            <a:ext cx="2945659" cy="498056"/>
          </a:xfrm>
          <a:prstGeom prst="rect">
            <a:avLst/>
          </a:prstGeom>
        </p:spPr>
        <p:txBody>
          <a:bodyPr vert="horz" lIns="91128" tIns="45564" rIns="91128" bIns="45564" rtlCol="0"/>
          <a:lstStyle>
            <a:lvl1pPr algn="r">
              <a:defRPr sz="1200"/>
            </a:lvl1pPr>
          </a:lstStyle>
          <a:p>
            <a:fld id="{3668DC1F-86CA-47B9-9F14-0996E48587B8}" type="datetimeFigureOut">
              <a:rPr lang="en-ZA" smtClean="0"/>
              <a:t>2025/05/13</a:t>
            </a:fld>
            <a:endParaRPr lang="en-ZA"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128" tIns="45564" rIns="91128" bIns="45564" rtlCol="0" anchor="ctr"/>
          <a:lstStyle/>
          <a:p>
            <a:endParaRPr lang="en-ZA" dirty="0"/>
          </a:p>
        </p:txBody>
      </p:sp>
      <p:sp>
        <p:nvSpPr>
          <p:cNvPr id="5" name="Notes Placeholder 4"/>
          <p:cNvSpPr>
            <a:spLocks noGrp="1"/>
          </p:cNvSpPr>
          <p:nvPr>
            <p:ph type="body" sz="quarter" idx="3"/>
          </p:nvPr>
        </p:nvSpPr>
        <p:spPr>
          <a:xfrm>
            <a:off x="679768" y="4777195"/>
            <a:ext cx="5438140" cy="3908615"/>
          </a:xfrm>
          <a:prstGeom prst="rect">
            <a:avLst/>
          </a:prstGeom>
        </p:spPr>
        <p:txBody>
          <a:bodyPr vert="horz" lIns="91128" tIns="45564" rIns="91128" bIns="4556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2" y="9428586"/>
            <a:ext cx="2945659" cy="498055"/>
          </a:xfrm>
          <a:prstGeom prst="rect">
            <a:avLst/>
          </a:prstGeom>
        </p:spPr>
        <p:txBody>
          <a:bodyPr vert="horz" lIns="91128" tIns="45564" rIns="91128" bIns="45564" rtlCol="0" anchor="b"/>
          <a:lstStyle>
            <a:lvl1pPr algn="l">
              <a:defRPr sz="1200"/>
            </a:lvl1pPr>
          </a:lstStyle>
          <a:p>
            <a:endParaRPr lang="en-ZA" dirty="0"/>
          </a:p>
        </p:txBody>
      </p:sp>
      <p:sp>
        <p:nvSpPr>
          <p:cNvPr id="7" name="Slide Number Placeholder 6"/>
          <p:cNvSpPr>
            <a:spLocks noGrp="1"/>
          </p:cNvSpPr>
          <p:nvPr>
            <p:ph type="sldNum" sz="quarter" idx="5"/>
          </p:nvPr>
        </p:nvSpPr>
        <p:spPr>
          <a:xfrm>
            <a:off x="3850445" y="9428586"/>
            <a:ext cx="2945659" cy="498055"/>
          </a:xfrm>
          <a:prstGeom prst="rect">
            <a:avLst/>
          </a:prstGeom>
        </p:spPr>
        <p:txBody>
          <a:bodyPr vert="horz" lIns="91128" tIns="45564" rIns="91128" bIns="45564" rtlCol="0" anchor="b"/>
          <a:lstStyle>
            <a:lvl1pPr algn="r">
              <a:defRPr sz="1200"/>
            </a:lvl1pPr>
          </a:lstStyle>
          <a:p>
            <a:fld id="{9B7BCA9F-F0C4-4676-B2A5-1B993AB766C1}" type="slidenum">
              <a:rPr lang="en-ZA" smtClean="0"/>
              <a:t>‹#›</a:t>
            </a:fld>
            <a:endParaRPr lang="en-ZA" dirty="0"/>
          </a:p>
        </p:txBody>
      </p:sp>
    </p:spTree>
    <p:extLst>
      <p:ext uri="{BB962C8B-B14F-4D97-AF65-F5344CB8AC3E}">
        <p14:creationId xmlns:p14="http://schemas.microsoft.com/office/powerpoint/2010/main" val="10544593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pPr>
              <a:defRPr/>
            </a:pPr>
            <a:fld id="{FE50CC4B-27E8-452D-9D97-7C430E739F1B}" type="slidenum">
              <a:rPr lang="en-ZA" smtClean="0"/>
              <a:pPr>
                <a:defRPr/>
              </a:pPr>
              <a:t>3</a:t>
            </a:fld>
            <a:endParaRPr lang="en-ZA" dirty="0"/>
          </a:p>
        </p:txBody>
      </p:sp>
    </p:spTree>
    <p:extLst>
      <p:ext uri="{BB962C8B-B14F-4D97-AF65-F5344CB8AC3E}">
        <p14:creationId xmlns:p14="http://schemas.microsoft.com/office/powerpoint/2010/main" val="19246910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14286" defTabSz="914288">
              <a:spcBef>
                <a:spcPct val="20000"/>
              </a:spcBef>
              <a:buClr>
                <a:srgbClr val="A9A57C"/>
              </a:buClr>
              <a:defRPr/>
            </a:pPr>
            <a:endParaRPr lang="en-ZA" sz="1800" dirty="0">
              <a:solidFill>
                <a:srgbClr val="2F2B20"/>
              </a:solidFill>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EBC41EE-6296-431B-8F02-D630A2BEAE4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27638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E50CC4B-27E8-452D-9D97-7C430E739F1B}"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645433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E50CC4B-27E8-452D-9D97-7C430E739F1B}"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78360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pPr>
              <a:defRPr/>
            </a:pPr>
            <a:fld id="{FE50CC4B-27E8-452D-9D97-7C430E739F1B}" type="slidenum">
              <a:rPr lang="en-ZA" smtClean="0"/>
              <a:pPr>
                <a:defRPr/>
              </a:pPr>
              <a:t>26</a:t>
            </a:fld>
            <a:endParaRPr lang="en-ZA" dirty="0"/>
          </a:p>
        </p:txBody>
      </p:sp>
    </p:spTree>
    <p:extLst>
      <p:ext uri="{BB962C8B-B14F-4D97-AF65-F5344CB8AC3E}">
        <p14:creationId xmlns:p14="http://schemas.microsoft.com/office/powerpoint/2010/main" val="10655223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610600" y="3807996"/>
            <a:ext cx="3200400" cy="2615182"/>
          </a:xfrm>
        </p:spPr>
        <p:txBody>
          <a:bodyPr lIns="91440" rIns="91440" anchor="ctr">
            <a:normAutofit/>
          </a:bodyPr>
          <a:lstStyle>
            <a:lvl1pPr marL="0" indent="0" algn="ctr">
              <a:lnSpc>
                <a:spcPct val="100000"/>
              </a:lnSpc>
              <a:spcBef>
                <a:spcPts val="0"/>
              </a:spcBef>
              <a:buNone/>
              <a:defRPr sz="2400" b="0">
                <a:solidFill>
                  <a:schemeClr val="tx1">
                    <a:lumMod val="95000"/>
                    <a:lumOff val="5000"/>
                  </a:schemeClr>
                </a:solidFill>
                <a:latin typeface="Calibri Light" panose="020F0302020204030204" pitchFamily="34" charset="0"/>
                <a:cs typeface="Calibri Light" panose="020F0302020204030204" pitchFamily="34" charset="0"/>
              </a:defRPr>
            </a:lvl1pPr>
            <a:lvl2pPr marL="457189" indent="0" algn="ctr">
              <a:buNone/>
              <a:defRPr sz="1800"/>
            </a:lvl2pPr>
            <a:lvl3pPr marL="914377" indent="0" algn="ctr">
              <a:buNone/>
              <a:defRPr sz="1800"/>
            </a:lvl3pPr>
            <a:lvl4pPr marL="1371566" indent="0" algn="ctr">
              <a:buNone/>
              <a:defRPr sz="1800"/>
            </a:lvl4pPr>
            <a:lvl5pPr marL="1828754" indent="0" algn="ctr">
              <a:buNone/>
              <a:defRPr sz="1800"/>
            </a:lvl5pPr>
            <a:lvl6pPr marL="2285943" indent="0" algn="ctr">
              <a:buNone/>
              <a:defRPr sz="1800"/>
            </a:lvl6pPr>
            <a:lvl7pPr marL="2743131" indent="0" algn="ctr">
              <a:buNone/>
              <a:defRPr sz="1800"/>
            </a:lvl7pPr>
            <a:lvl8pPr marL="3200320" indent="0" algn="ctr">
              <a:buNone/>
              <a:defRPr sz="1800"/>
            </a:lvl8pPr>
            <a:lvl9pPr marL="3657509" indent="0" algn="ctr">
              <a:buNone/>
              <a:defRPr sz="1800"/>
            </a:lvl9pPr>
          </a:lstStyle>
          <a:p>
            <a:r>
              <a:rPr lang="en-US" dirty="0" smtClean="0"/>
              <a:t>Click to edit Master subtitle style</a:t>
            </a:r>
            <a:endParaRPr lang="en-US" dirty="0"/>
          </a:p>
        </p:txBody>
      </p:sp>
      <p:sp>
        <p:nvSpPr>
          <p:cNvPr id="12" name="Right Triangle 11"/>
          <p:cNvSpPr/>
          <p:nvPr userDrawn="1"/>
        </p:nvSpPr>
        <p:spPr>
          <a:xfrm flipV="1">
            <a:off x="1" y="-2"/>
            <a:ext cx="1857152" cy="5146160"/>
          </a:xfrm>
          <a:prstGeom prst="rtTriangl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800" dirty="0"/>
          </a:p>
        </p:txBody>
      </p:sp>
      <p:sp>
        <p:nvSpPr>
          <p:cNvPr id="13" name="Right Triangle 12"/>
          <p:cNvSpPr/>
          <p:nvPr userDrawn="1"/>
        </p:nvSpPr>
        <p:spPr>
          <a:xfrm>
            <a:off x="4" y="0"/>
            <a:ext cx="1240465" cy="6858000"/>
          </a:xfrm>
          <a:prstGeom prst="rtTriangle">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800" dirty="0"/>
          </a:p>
        </p:txBody>
      </p:sp>
      <p:pic>
        <p:nvPicPr>
          <p:cNvPr id="14" name="Picture 13"/>
          <p:cNvPicPr>
            <a:picLocks noChangeAspect="1"/>
          </p:cNvPicPr>
          <p:nvPr userDrawn="1"/>
        </p:nvPicPr>
        <p:blipFill>
          <a:blip r:embed="rId2"/>
          <a:stretch>
            <a:fillRect/>
          </a:stretch>
        </p:blipFill>
        <p:spPr>
          <a:xfrm>
            <a:off x="9952927" y="237034"/>
            <a:ext cx="1950623" cy="1748024"/>
          </a:xfrm>
          <a:prstGeom prst="rect">
            <a:avLst/>
          </a:prstGeom>
        </p:spPr>
      </p:pic>
      <p:sp>
        <p:nvSpPr>
          <p:cNvPr id="15" name="Right Triangle 14"/>
          <p:cNvSpPr/>
          <p:nvPr userDrawn="1"/>
        </p:nvSpPr>
        <p:spPr>
          <a:xfrm flipV="1">
            <a:off x="4" y="0"/>
            <a:ext cx="1857153" cy="3103932"/>
          </a:xfrm>
          <a:prstGeom prst="rtTriangle">
            <a:avLst/>
          </a:prstGeom>
          <a:solidFill>
            <a:srgbClr val="00206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800" dirty="0"/>
          </a:p>
        </p:txBody>
      </p:sp>
      <p:sp>
        <p:nvSpPr>
          <p:cNvPr id="2" name="Title 1"/>
          <p:cNvSpPr>
            <a:spLocks noGrp="1"/>
          </p:cNvSpPr>
          <p:nvPr>
            <p:ph type="ctrTitle"/>
          </p:nvPr>
        </p:nvSpPr>
        <p:spPr>
          <a:xfrm>
            <a:off x="457200" y="3813858"/>
            <a:ext cx="7772400" cy="2609319"/>
          </a:xfrm>
        </p:spPr>
        <p:txBody>
          <a:bodyPr anchor="ctr">
            <a:normAutofit/>
          </a:bodyPr>
          <a:lstStyle>
            <a:lvl1pPr algn="ctr">
              <a:defRPr sz="4400" b="1" spc="200" baseline="0">
                <a:latin typeface="Calibri Light" panose="020F0302020204030204" pitchFamily="34" charset="0"/>
                <a:cs typeface="Calibri Light" panose="020F0302020204030204" pitchFamily="34" charset="0"/>
              </a:defRPr>
            </a:lvl1pPr>
          </a:lstStyle>
          <a:p>
            <a:r>
              <a:rPr lang="en-US" dirty="0" smtClean="0"/>
              <a:t>Click to edit Master title style</a:t>
            </a:r>
            <a:endParaRPr lang="en-US" dirty="0"/>
          </a:p>
        </p:txBody>
      </p:sp>
      <p:cxnSp>
        <p:nvCxnSpPr>
          <p:cNvPr id="10" name="Straight Connector 9"/>
          <p:cNvCxnSpPr/>
          <p:nvPr userDrawn="1"/>
        </p:nvCxnSpPr>
        <p:spPr>
          <a:xfrm flipV="1">
            <a:off x="8416089" y="3807995"/>
            <a:ext cx="0" cy="2615183"/>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
        <p:nvSpPr>
          <p:cNvPr id="16" name="Date Placeholder 3"/>
          <p:cNvSpPr>
            <a:spLocks noGrp="1"/>
          </p:cNvSpPr>
          <p:nvPr>
            <p:ph type="dt" sz="half" idx="2"/>
          </p:nvPr>
        </p:nvSpPr>
        <p:spPr>
          <a:xfrm>
            <a:off x="457201" y="6470704"/>
            <a:ext cx="2721074" cy="274320"/>
          </a:xfrm>
          <a:prstGeom prst="rect">
            <a:avLst/>
          </a:prstGeom>
        </p:spPr>
        <p:txBody>
          <a:bodyPr vert="horz" lIns="91440" tIns="45720" rIns="91440" bIns="45720" rtlCol="0" anchor="ctr"/>
          <a:lstStyle>
            <a:lvl1pPr algn="ctr">
              <a:defRPr sz="1200">
                <a:solidFill>
                  <a:schemeClr val="tx1">
                    <a:lumMod val="95000"/>
                    <a:lumOff val="5000"/>
                  </a:schemeClr>
                </a:solidFill>
                <a:latin typeface="Calibri" panose="020F0502020204030204" pitchFamily="34" charset="0"/>
                <a:cs typeface="Calibri" panose="020F0502020204030204" pitchFamily="34" charset="0"/>
              </a:defRPr>
            </a:lvl1pPr>
          </a:lstStyle>
          <a:p>
            <a:fld id="{25CC1A35-4312-4E26-BE47-E24387F6892A}" type="datetime1">
              <a:rPr lang="en-ZA" smtClean="0"/>
              <a:pPr/>
              <a:t>2025/05/13</a:t>
            </a:fld>
            <a:endParaRPr lang="en-ZA" dirty="0"/>
          </a:p>
        </p:txBody>
      </p:sp>
      <p:sp>
        <p:nvSpPr>
          <p:cNvPr id="17" name="Footer Placeholder 4"/>
          <p:cNvSpPr>
            <a:spLocks noGrp="1"/>
          </p:cNvSpPr>
          <p:nvPr>
            <p:ph type="ftr" sz="quarter" idx="3"/>
          </p:nvPr>
        </p:nvSpPr>
        <p:spPr>
          <a:xfrm>
            <a:off x="3264061" y="6470704"/>
            <a:ext cx="7480331" cy="274320"/>
          </a:xfrm>
          <a:prstGeom prst="rect">
            <a:avLst/>
          </a:prstGeom>
        </p:spPr>
        <p:txBody>
          <a:bodyPr vert="horz" lIns="91440" tIns="45720" rIns="91440" bIns="45720" rtlCol="0" anchor="ctr"/>
          <a:lstStyle>
            <a:lvl1pPr algn="ctr">
              <a:defRPr sz="1200" cap="all" baseline="0">
                <a:solidFill>
                  <a:schemeClr val="tx1">
                    <a:lumMod val="95000"/>
                    <a:lumOff val="5000"/>
                  </a:schemeClr>
                </a:solidFill>
                <a:latin typeface="Calibri" panose="020F0502020204030204" pitchFamily="34" charset="0"/>
                <a:cs typeface="Calibri" panose="020F0502020204030204" pitchFamily="34" charset="0"/>
              </a:defRPr>
            </a:lvl1pPr>
          </a:lstStyle>
          <a:p>
            <a:endParaRPr lang="en-ZA" dirty="0"/>
          </a:p>
        </p:txBody>
      </p:sp>
      <p:sp>
        <p:nvSpPr>
          <p:cNvPr id="18"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ctr">
              <a:defRPr sz="1200" b="1">
                <a:solidFill>
                  <a:schemeClr val="tx1">
                    <a:lumMod val="95000"/>
                    <a:lumOff val="5000"/>
                  </a:schemeClr>
                </a:solidFill>
                <a:latin typeface="Calibri" panose="020F0502020204030204" pitchFamily="34" charset="0"/>
                <a:cs typeface="Calibri" panose="020F0502020204030204" pitchFamily="34" charset="0"/>
              </a:defRPr>
            </a:lvl1pPr>
          </a:lstStyle>
          <a:p>
            <a:fld id="{70AAA570-3596-44A9-950A-E638EE719369}" type="slidenum">
              <a:rPr lang="en-ZA" smtClean="0"/>
              <a:pPr/>
              <a:t>‹#›</a:t>
            </a:fld>
            <a:endParaRPr lang="en-ZA" dirty="0"/>
          </a:p>
        </p:txBody>
      </p:sp>
    </p:spTree>
    <p:extLst>
      <p:ext uri="{BB962C8B-B14F-4D97-AF65-F5344CB8AC3E}">
        <p14:creationId xmlns:p14="http://schemas.microsoft.com/office/powerpoint/2010/main" val="32281608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sp>
        <p:nvSpPr>
          <p:cNvPr id="7" name="Rectangle 6"/>
          <p:cNvSpPr/>
          <p:nvPr userDrawn="1"/>
        </p:nvSpPr>
        <p:spPr>
          <a:xfrm>
            <a:off x="483442" y="2495553"/>
            <a:ext cx="10575235" cy="2337684"/>
          </a:xfrm>
          <a:prstGeom prst="rect">
            <a:avLst/>
          </a:prstGeom>
          <a:no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solidFill>
                <a:schemeClr val="bg1"/>
              </a:solidFill>
              <a:latin typeface="Segoe UI Light" panose="020B0502040204020203" pitchFamily="34" charset="0"/>
              <a:cs typeface="Segoe UI Light" panose="020B0502040204020203" pitchFamily="34" charset="0"/>
            </a:endParaRPr>
          </a:p>
        </p:txBody>
      </p:sp>
      <p:sp>
        <p:nvSpPr>
          <p:cNvPr id="12" name="Right Triangle 11"/>
          <p:cNvSpPr/>
          <p:nvPr userDrawn="1"/>
        </p:nvSpPr>
        <p:spPr>
          <a:xfrm flipV="1">
            <a:off x="10315" y="0"/>
            <a:ext cx="1857152" cy="5146160"/>
          </a:xfrm>
          <a:prstGeom prst="rtTriangl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800" dirty="0"/>
          </a:p>
        </p:txBody>
      </p:sp>
      <p:sp>
        <p:nvSpPr>
          <p:cNvPr id="13" name="Right Triangle 12"/>
          <p:cNvSpPr/>
          <p:nvPr userDrawn="1"/>
        </p:nvSpPr>
        <p:spPr>
          <a:xfrm>
            <a:off x="4" y="0"/>
            <a:ext cx="1240465" cy="6858000"/>
          </a:xfrm>
          <a:prstGeom prst="rtTriangle">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800" dirty="0"/>
          </a:p>
        </p:txBody>
      </p:sp>
      <p:sp>
        <p:nvSpPr>
          <p:cNvPr id="15" name="Right Triangle 14"/>
          <p:cNvSpPr/>
          <p:nvPr userDrawn="1"/>
        </p:nvSpPr>
        <p:spPr>
          <a:xfrm flipV="1">
            <a:off x="4" y="0"/>
            <a:ext cx="1857153" cy="3103932"/>
          </a:xfrm>
          <a:prstGeom prst="rtTriangle">
            <a:avLst/>
          </a:prstGeom>
          <a:solidFill>
            <a:srgbClr val="002060">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800" dirty="0"/>
          </a:p>
        </p:txBody>
      </p:sp>
      <p:sp>
        <p:nvSpPr>
          <p:cNvPr id="16" name="Title 1"/>
          <p:cNvSpPr>
            <a:spLocks noGrp="1"/>
          </p:cNvSpPr>
          <p:nvPr>
            <p:ph type="ctrTitle"/>
          </p:nvPr>
        </p:nvSpPr>
        <p:spPr>
          <a:xfrm>
            <a:off x="1475772" y="2983401"/>
            <a:ext cx="9294471" cy="1463040"/>
          </a:xfrm>
          <a:ln>
            <a:noFill/>
          </a:ln>
        </p:spPr>
        <p:txBody>
          <a:bodyPr anchor="ctr">
            <a:normAutofit/>
          </a:bodyPr>
          <a:lstStyle>
            <a:lvl1pPr algn="r">
              <a:defRPr sz="4400" spc="200" baseline="0">
                <a:solidFill>
                  <a:srgbClr val="002060"/>
                </a:solidFill>
                <a:latin typeface="Calibri Light" panose="020F0302020204030204" pitchFamily="34" charset="0"/>
                <a:cs typeface="Calibri Light" panose="020F0302020204030204" pitchFamily="34" charset="0"/>
              </a:defRPr>
            </a:lvl1pPr>
          </a:lstStyle>
          <a:p>
            <a:r>
              <a:rPr lang="en-US" dirty="0" smtClean="0"/>
              <a:t>Click to edit Master title style</a:t>
            </a:r>
            <a:endParaRPr lang="en-US" dirty="0"/>
          </a:p>
        </p:txBody>
      </p:sp>
      <p:sp>
        <p:nvSpPr>
          <p:cNvPr id="8" name="Date Placeholder 3"/>
          <p:cNvSpPr>
            <a:spLocks noGrp="1"/>
          </p:cNvSpPr>
          <p:nvPr>
            <p:ph type="dt" sz="half" idx="2"/>
          </p:nvPr>
        </p:nvSpPr>
        <p:spPr>
          <a:xfrm>
            <a:off x="457201" y="6470704"/>
            <a:ext cx="2721074" cy="274320"/>
          </a:xfrm>
          <a:prstGeom prst="rect">
            <a:avLst/>
          </a:prstGeom>
        </p:spPr>
        <p:txBody>
          <a:bodyPr vert="horz" lIns="91440" tIns="45720" rIns="91440" bIns="45720" rtlCol="0" anchor="ctr"/>
          <a:lstStyle>
            <a:lvl1pPr algn="ctr">
              <a:defRPr sz="1200">
                <a:solidFill>
                  <a:schemeClr val="tx1">
                    <a:lumMod val="95000"/>
                    <a:lumOff val="5000"/>
                  </a:schemeClr>
                </a:solidFill>
                <a:latin typeface="Calibri" panose="020F0502020204030204" pitchFamily="34" charset="0"/>
                <a:cs typeface="Calibri" panose="020F0502020204030204" pitchFamily="34" charset="0"/>
              </a:defRPr>
            </a:lvl1pPr>
          </a:lstStyle>
          <a:p>
            <a:fld id="{25CC1A35-4312-4E26-BE47-E24387F6892A}" type="datetime1">
              <a:rPr lang="en-ZA" smtClean="0"/>
              <a:pPr/>
              <a:t>2025/05/13</a:t>
            </a:fld>
            <a:endParaRPr lang="en-ZA" dirty="0"/>
          </a:p>
        </p:txBody>
      </p:sp>
      <p:sp>
        <p:nvSpPr>
          <p:cNvPr id="9" name="Footer Placeholder 4"/>
          <p:cNvSpPr>
            <a:spLocks noGrp="1"/>
          </p:cNvSpPr>
          <p:nvPr>
            <p:ph type="ftr" sz="quarter" idx="3"/>
          </p:nvPr>
        </p:nvSpPr>
        <p:spPr>
          <a:xfrm>
            <a:off x="3264061" y="6470704"/>
            <a:ext cx="7480331" cy="274320"/>
          </a:xfrm>
          <a:prstGeom prst="rect">
            <a:avLst/>
          </a:prstGeom>
        </p:spPr>
        <p:txBody>
          <a:bodyPr vert="horz" lIns="91440" tIns="45720" rIns="91440" bIns="45720" rtlCol="0" anchor="ctr"/>
          <a:lstStyle>
            <a:lvl1pPr algn="ctr">
              <a:defRPr sz="1200" cap="all" baseline="0">
                <a:solidFill>
                  <a:schemeClr val="tx1">
                    <a:lumMod val="95000"/>
                    <a:lumOff val="5000"/>
                  </a:schemeClr>
                </a:solidFill>
                <a:latin typeface="Calibri" panose="020F0502020204030204" pitchFamily="34" charset="0"/>
                <a:cs typeface="Calibri" panose="020F0502020204030204" pitchFamily="34" charset="0"/>
              </a:defRPr>
            </a:lvl1pPr>
          </a:lstStyle>
          <a:p>
            <a:endParaRPr lang="en-ZA" dirty="0"/>
          </a:p>
        </p:txBody>
      </p:sp>
      <p:sp>
        <p:nvSpPr>
          <p:cNvPr id="10"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ctr">
              <a:defRPr sz="1200" b="1">
                <a:solidFill>
                  <a:schemeClr val="tx1">
                    <a:lumMod val="95000"/>
                    <a:lumOff val="5000"/>
                  </a:schemeClr>
                </a:solidFill>
                <a:latin typeface="Calibri" panose="020F0502020204030204" pitchFamily="34" charset="0"/>
                <a:cs typeface="Calibri" panose="020F0502020204030204" pitchFamily="34" charset="0"/>
              </a:defRPr>
            </a:lvl1pPr>
          </a:lstStyle>
          <a:p>
            <a:fld id="{70AAA570-3596-44A9-950A-E638EE719369}" type="slidenum">
              <a:rPr lang="en-ZA" smtClean="0"/>
              <a:pPr/>
              <a:t>‹#›</a:t>
            </a:fld>
            <a:endParaRPr lang="en-ZA" dirty="0"/>
          </a:p>
        </p:txBody>
      </p:sp>
    </p:spTree>
    <p:extLst>
      <p:ext uri="{BB962C8B-B14F-4D97-AF65-F5344CB8AC3E}">
        <p14:creationId xmlns:p14="http://schemas.microsoft.com/office/powerpoint/2010/main" val="190029313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Right Triangle 7"/>
          <p:cNvSpPr/>
          <p:nvPr userDrawn="1"/>
        </p:nvSpPr>
        <p:spPr>
          <a:xfrm flipV="1">
            <a:off x="1" y="-3"/>
            <a:ext cx="433387" cy="1909765"/>
          </a:xfrm>
          <a:prstGeom prst="rtTriangl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800" dirty="0"/>
          </a:p>
        </p:txBody>
      </p:sp>
      <p:sp>
        <p:nvSpPr>
          <p:cNvPr id="2" name="Title 1"/>
          <p:cNvSpPr>
            <a:spLocks noGrp="1"/>
          </p:cNvSpPr>
          <p:nvPr>
            <p:ph type="title"/>
          </p:nvPr>
        </p:nvSpPr>
        <p:spPr>
          <a:xfrm>
            <a:off x="433388" y="350651"/>
            <a:ext cx="11377612" cy="730445"/>
          </a:xfrm>
        </p:spPr>
        <p:txBody>
          <a:bodyPr>
            <a:normAutofit/>
          </a:bodyPr>
          <a:lstStyle>
            <a:lvl1pPr>
              <a:defRPr sz="4400" b="1">
                <a:latin typeface="Calibri Light" panose="020F0302020204030204" pitchFamily="34" charset="0"/>
                <a:cs typeface="Calibri Light" panose="020F030202020403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marL="457200" indent="-457200">
              <a:buClr>
                <a:srgbClr val="002060"/>
              </a:buClr>
              <a:buFont typeface="Arial" panose="020B0604020202020204" pitchFamily="34" charset="0"/>
              <a:buChar char="•"/>
              <a:defRPr sz="2800">
                <a:latin typeface="Calibri Light" panose="020F0302020204030204" pitchFamily="34" charset="0"/>
                <a:cs typeface="Calibri Light" panose="020F0302020204030204" pitchFamily="34" charset="0"/>
              </a:defRPr>
            </a:lvl1pPr>
            <a:lvl2pPr marL="585212" indent="-457200">
              <a:buClr>
                <a:srgbClr val="002060"/>
              </a:buClr>
              <a:buFont typeface="Arial" panose="020B0604020202020204" pitchFamily="34" charset="0"/>
              <a:buChar char="•"/>
              <a:defRPr sz="2400">
                <a:latin typeface="Calibri Light" panose="020F0302020204030204" pitchFamily="34" charset="0"/>
                <a:cs typeface="Calibri Light" panose="020F0302020204030204" pitchFamily="34" charset="0"/>
              </a:defRPr>
            </a:lvl2pPr>
            <a:lvl3pPr marL="653788" indent="-342900">
              <a:buClr>
                <a:srgbClr val="002060"/>
              </a:buClr>
              <a:buFont typeface="Arial" panose="020B0604020202020204" pitchFamily="34" charset="0"/>
              <a:buChar char="•"/>
              <a:defRPr sz="1800">
                <a:latin typeface="Calibri Light" panose="020F0302020204030204" pitchFamily="34" charset="0"/>
                <a:cs typeface="Calibri Light" panose="020F0302020204030204" pitchFamily="34" charset="0"/>
              </a:defRPr>
            </a:lvl3pPr>
            <a:lvl4pPr marL="800088" indent="-342900">
              <a:buClr>
                <a:srgbClr val="002060"/>
              </a:buClr>
              <a:buFont typeface="Arial" panose="020B0604020202020204" pitchFamily="34" charset="0"/>
              <a:buChar char="•"/>
              <a:defRPr sz="1800">
                <a:latin typeface="Calibri Light" panose="020F0302020204030204" pitchFamily="34" charset="0"/>
                <a:cs typeface="Calibri Light" panose="020F0302020204030204" pitchFamily="34" charset="0"/>
              </a:defRPr>
            </a:lvl4pPr>
            <a:lvl5pPr marL="982964" indent="-342900">
              <a:buClr>
                <a:srgbClr val="002060"/>
              </a:buClr>
              <a:buFont typeface="Arial" panose="020B0604020202020204" pitchFamily="34" charset="0"/>
              <a:buChar char="•"/>
              <a:defRPr sz="1800">
                <a:latin typeface="Calibri Light" panose="020F0302020204030204" pitchFamily="34" charset="0"/>
                <a:cs typeface="Calibri Light" panose="020F0302020204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B916E7F2-F649-4725-BA31-ED603448CFE1}" type="datetime1">
              <a:rPr lang="en-ZA" smtClean="0"/>
              <a:t>2025/05/13</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7" name="Right Triangle 6"/>
          <p:cNvSpPr/>
          <p:nvPr userDrawn="1"/>
        </p:nvSpPr>
        <p:spPr>
          <a:xfrm flipV="1">
            <a:off x="1" y="0"/>
            <a:ext cx="433387" cy="1119188"/>
          </a:xfrm>
          <a:prstGeom prst="rtTriangl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800" dirty="0"/>
          </a:p>
        </p:txBody>
      </p:sp>
      <p:sp>
        <p:nvSpPr>
          <p:cNvPr id="10" name="Slide Number Placeholder 5"/>
          <p:cNvSpPr>
            <a:spLocks noGrp="1"/>
          </p:cNvSpPr>
          <p:nvPr>
            <p:ph type="sldNum" sz="quarter" idx="12"/>
          </p:nvPr>
        </p:nvSpPr>
        <p:spPr>
          <a:xfrm>
            <a:off x="10837333" y="6470704"/>
            <a:ext cx="973667" cy="274320"/>
          </a:xfrm>
        </p:spPr>
        <p:txBody>
          <a:bodyPr/>
          <a:lstStyle/>
          <a:p>
            <a:fld id="{70AAA570-3596-44A9-950A-E638EE719369}" type="slidenum">
              <a:rPr lang="en-ZA" smtClean="0"/>
              <a:t>‹#›</a:t>
            </a:fld>
            <a:endParaRPr lang="en-ZA" dirty="0"/>
          </a:p>
        </p:txBody>
      </p:sp>
    </p:spTree>
    <p:extLst>
      <p:ext uri="{BB962C8B-B14F-4D97-AF65-F5344CB8AC3E}">
        <p14:creationId xmlns:p14="http://schemas.microsoft.com/office/powerpoint/2010/main" val="361707593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pPr>
              <a:defRPr/>
            </a:pPr>
            <a:fld id="{7E2F5988-6DFD-4CA7-94BB-08AAD015888B}" type="datetime1">
              <a:rPr lang="en-ZA" smtClean="0"/>
              <a:t>2025/05/13</a:t>
            </a:fld>
            <a:endParaRPr lang="en-ZA" dirty="0"/>
          </a:p>
        </p:txBody>
      </p:sp>
      <p:sp>
        <p:nvSpPr>
          <p:cNvPr id="4" name="Footer Placeholder 3"/>
          <p:cNvSpPr>
            <a:spLocks noGrp="1"/>
          </p:cNvSpPr>
          <p:nvPr>
            <p:ph type="ftr" sz="quarter" idx="11"/>
          </p:nvPr>
        </p:nvSpPr>
        <p:spPr/>
        <p:txBody>
          <a:bodyPr/>
          <a:lstStyle/>
          <a:p>
            <a:pPr>
              <a:defRPr/>
            </a:pPr>
            <a:r>
              <a:rPr lang="en-ZA" dirty="0"/>
              <a:t>CONFIDENTIAL</a:t>
            </a:r>
          </a:p>
        </p:txBody>
      </p:sp>
      <p:sp>
        <p:nvSpPr>
          <p:cNvPr id="5" name="Slide Number Placeholder 4"/>
          <p:cNvSpPr>
            <a:spLocks noGrp="1"/>
          </p:cNvSpPr>
          <p:nvPr>
            <p:ph type="sldNum" sz="quarter" idx="12"/>
          </p:nvPr>
        </p:nvSpPr>
        <p:spPr/>
        <p:txBody>
          <a:bodyPr/>
          <a:lstStyle/>
          <a:p>
            <a:pPr>
              <a:defRPr/>
            </a:pPr>
            <a:fld id="{563C8CFE-64EE-4520-A88C-EC7CB9CF2026}" type="slidenum">
              <a:rPr lang="en-ZA" smtClean="0"/>
              <a:pPr>
                <a:defRPr/>
              </a:pPr>
              <a:t>‹#›</a:t>
            </a:fld>
            <a:endParaRPr lang="en-ZA" dirty="0"/>
          </a:p>
        </p:txBody>
      </p:sp>
    </p:spTree>
    <p:extLst>
      <p:ext uri="{BB962C8B-B14F-4D97-AF65-F5344CB8AC3E}">
        <p14:creationId xmlns:p14="http://schemas.microsoft.com/office/powerpoint/2010/main" val="3764864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2012/08/06</a:t>
            </a:r>
            <a:endParaRPr lang="en-ZA"/>
          </a:p>
        </p:txBody>
      </p:sp>
      <p:sp>
        <p:nvSpPr>
          <p:cNvPr id="3" name="Footer Placeholder 4"/>
          <p:cNvSpPr>
            <a:spLocks noGrp="1"/>
          </p:cNvSpPr>
          <p:nvPr>
            <p:ph type="ftr" sz="quarter" idx="11"/>
          </p:nvPr>
        </p:nvSpPr>
        <p:spPr/>
        <p:txBody>
          <a:bodyPr/>
          <a:lstStyle>
            <a:lvl1pPr>
              <a:defRPr/>
            </a:lvl1pPr>
          </a:lstStyle>
          <a:p>
            <a:pPr>
              <a:defRPr/>
            </a:pPr>
            <a:r>
              <a:rPr lang="en-ZA"/>
              <a:t>CONFIDENTIAL</a:t>
            </a:r>
          </a:p>
        </p:txBody>
      </p:sp>
      <p:sp>
        <p:nvSpPr>
          <p:cNvPr id="4" name="Slide Number Placeholder 5"/>
          <p:cNvSpPr>
            <a:spLocks noGrp="1"/>
          </p:cNvSpPr>
          <p:nvPr>
            <p:ph type="sldNum" sz="quarter" idx="12"/>
          </p:nvPr>
        </p:nvSpPr>
        <p:spPr/>
        <p:txBody>
          <a:bodyPr/>
          <a:lstStyle>
            <a:lvl1pPr>
              <a:defRPr/>
            </a:lvl1pPr>
          </a:lstStyle>
          <a:p>
            <a:pPr>
              <a:defRPr/>
            </a:pPr>
            <a:fld id="{01DF5687-5139-43A1-A168-9E65ABE5D31A}" type="slidenum">
              <a:rPr lang="en-ZA" altLang="en-US"/>
              <a:pPr>
                <a:defRPr/>
              </a:pPr>
              <a:t>‹#›</a:t>
            </a:fld>
            <a:endParaRPr lang="en-ZA" altLang="en-US"/>
          </a:p>
        </p:txBody>
      </p:sp>
    </p:spTree>
    <p:extLst>
      <p:ext uri="{BB962C8B-B14F-4D97-AF65-F5344CB8AC3E}">
        <p14:creationId xmlns:p14="http://schemas.microsoft.com/office/powerpoint/2010/main" val="250444699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ight Triangle 9"/>
          <p:cNvSpPr/>
          <p:nvPr userDrawn="1"/>
        </p:nvSpPr>
        <p:spPr>
          <a:xfrm>
            <a:off x="4" y="0"/>
            <a:ext cx="1240465" cy="6858000"/>
          </a:xfrm>
          <a:prstGeom prst="rtTriangle">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800" dirty="0"/>
          </a:p>
        </p:txBody>
      </p:sp>
      <p:sp>
        <p:nvSpPr>
          <p:cNvPr id="2" name="Title Placeholder 1"/>
          <p:cNvSpPr>
            <a:spLocks noGrp="1"/>
          </p:cNvSpPr>
          <p:nvPr>
            <p:ph type="title"/>
          </p:nvPr>
        </p:nvSpPr>
        <p:spPr>
          <a:xfrm>
            <a:off x="433388" y="350651"/>
            <a:ext cx="11377612" cy="730445"/>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33388" y="1309687"/>
            <a:ext cx="11377615" cy="4929188"/>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31" y="6470704"/>
            <a:ext cx="2154143" cy="274320"/>
          </a:xfrm>
          <a:prstGeom prst="rect">
            <a:avLst/>
          </a:prstGeom>
        </p:spPr>
        <p:txBody>
          <a:bodyPr vert="horz" lIns="91440" tIns="45720" rIns="91440" bIns="45720" rtlCol="0" anchor="ctr"/>
          <a:lstStyle>
            <a:lvl1pPr algn="ctr">
              <a:defRPr sz="1200">
                <a:solidFill>
                  <a:schemeClr val="tx1">
                    <a:lumMod val="95000"/>
                    <a:lumOff val="5000"/>
                  </a:schemeClr>
                </a:solidFill>
                <a:latin typeface="Calibri" panose="020F0502020204030204" pitchFamily="34" charset="0"/>
                <a:cs typeface="Calibri" panose="020F0502020204030204" pitchFamily="34" charset="0"/>
              </a:defRPr>
            </a:lvl1pPr>
          </a:lstStyle>
          <a:p>
            <a:fld id="{25CC1A35-4312-4E26-BE47-E24387F6892A}" type="datetime1">
              <a:rPr lang="en-ZA" smtClean="0"/>
              <a:pPr/>
              <a:t>2025/05/13</a:t>
            </a:fld>
            <a:endParaRPr lang="en-ZA" dirty="0"/>
          </a:p>
        </p:txBody>
      </p:sp>
      <p:sp>
        <p:nvSpPr>
          <p:cNvPr id="5" name="Footer Placeholder 4"/>
          <p:cNvSpPr>
            <a:spLocks noGrp="1"/>
          </p:cNvSpPr>
          <p:nvPr>
            <p:ph type="ftr" sz="quarter" idx="3"/>
          </p:nvPr>
        </p:nvSpPr>
        <p:spPr>
          <a:xfrm>
            <a:off x="3264061" y="6470704"/>
            <a:ext cx="7480331" cy="274320"/>
          </a:xfrm>
          <a:prstGeom prst="rect">
            <a:avLst/>
          </a:prstGeom>
        </p:spPr>
        <p:txBody>
          <a:bodyPr vert="horz" lIns="91440" tIns="45720" rIns="91440" bIns="45720" rtlCol="0" anchor="ctr"/>
          <a:lstStyle>
            <a:lvl1pPr algn="ctr">
              <a:defRPr sz="1200" cap="all" baseline="0">
                <a:solidFill>
                  <a:schemeClr val="tx1">
                    <a:lumMod val="95000"/>
                    <a:lumOff val="5000"/>
                  </a:schemeClr>
                </a:solidFill>
                <a:latin typeface="Calibri" panose="020F0502020204030204" pitchFamily="34" charset="0"/>
                <a:cs typeface="Calibri" panose="020F0502020204030204" pitchFamily="34" charset="0"/>
              </a:defRPr>
            </a:lvl1pPr>
          </a:lstStyle>
          <a:p>
            <a:endParaRPr lang="en-ZA"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ctr">
              <a:defRPr sz="1200" b="1">
                <a:solidFill>
                  <a:schemeClr val="tx1">
                    <a:lumMod val="95000"/>
                    <a:lumOff val="5000"/>
                  </a:schemeClr>
                </a:solidFill>
                <a:latin typeface="Calibri" panose="020F0502020204030204" pitchFamily="34" charset="0"/>
                <a:cs typeface="Calibri" panose="020F0502020204030204" pitchFamily="34" charset="0"/>
              </a:defRPr>
            </a:lvl1pPr>
          </a:lstStyle>
          <a:p>
            <a:fld id="{70AAA570-3596-44A9-950A-E638EE719369}" type="slidenum">
              <a:rPr lang="en-ZA" smtClean="0"/>
              <a:pPr/>
              <a:t>‹#›</a:t>
            </a:fld>
            <a:endParaRPr lang="en-ZA" dirty="0"/>
          </a:p>
        </p:txBody>
      </p:sp>
      <p:sp>
        <p:nvSpPr>
          <p:cNvPr id="8" name="Right Triangle 7"/>
          <p:cNvSpPr/>
          <p:nvPr userDrawn="1"/>
        </p:nvSpPr>
        <p:spPr>
          <a:xfrm flipV="1">
            <a:off x="1" y="-3"/>
            <a:ext cx="433387" cy="1909765"/>
          </a:xfrm>
          <a:prstGeom prst="rtTriangl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800" dirty="0"/>
          </a:p>
        </p:txBody>
      </p:sp>
      <p:sp>
        <p:nvSpPr>
          <p:cNvPr id="9" name="Right Triangle 8"/>
          <p:cNvSpPr/>
          <p:nvPr userDrawn="1"/>
        </p:nvSpPr>
        <p:spPr>
          <a:xfrm flipV="1">
            <a:off x="1" y="0"/>
            <a:ext cx="433387" cy="1119188"/>
          </a:xfrm>
          <a:prstGeom prst="rtTriangle">
            <a:avLst/>
          </a:prstGeom>
          <a:solidFill>
            <a:srgbClr val="00206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800" dirty="0"/>
          </a:p>
        </p:txBody>
      </p:sp>
    </p:spTree>
    <p:extLst>
      <p:ext uri="{BB962C8B-B14F-4D97-AF65-F5344CB8AC3E}">
        <p14:creationId xmlns:p14="http://schemas.microsoft.com/office/powerpoint/2010/main" val="4080176584"/>
      </p:ext>
    </p:extLst>
  </p:cSld>
  <p:clrMap bg1="lt1" tx1="dk1" bg2="lt2" tx2="dk2" accent1="accent1" accent2="accent2" accent3="accent3" accent4="accent4" accent5="accent5" accent6="accent6" hlink="hlink" folHlink="folHlink"/>
  <p:sldLayoutIdLst>
    <p:sldLayoutId id="2147483685" r:id="rId1"/>
    <p:sldLayoutId id="2147483697" r:id="rId2"/>
    <p:sldLayoutId id="2147483686" r:id="rId3"/>
    <p:sldLayoutId id="2147483698" r:id="rId4"/>
    <p:sldLayoutId id="2147483699" r:id="rId5"/>
  </p:sldLayoutIdLst>
  <p:timing>
    <p:tnLst>
      <p:par>
        <p:cTn id="1" dur="indefinite" restart="never" nodeType="tmRoot"/>
      </p:par>
    </p:tnLst>
  </p:timing>
  <p:hf hdr="0" ftr="0" dt="0"/>
  <p:txStyles>
    <p:titleStyle>
      <a:lvl1pPr algn="l" defTabSz="914377" rtl="0" eaLnBrk="1" latinLnBrk="0" hangingPunct="1">
        <a:lnSpc>
          <a:spcPct val="80000"/>
        </a:lnSpc>
        <a:spcBef>
          <a:spcPct val="0"/>
        </a:spcBef>
        <a:buNone/>
        <a:defRPr sz="4400" b="1" kern="1200" cap="all" spc="100" baseline="0">
          <a:solidFill>
            <a:srgbClr val="002060"/>
          </a:solidFill>
          <a:latin typeface="Calibri Light" panose="020F0302020204030204" pitchFamily="34" charset="0"/>
          <a:ea typeface="+mj-ea"/>
          <a:cs typeface="Calibri Light" panose="020F0302020204030204" pitchFamily="34" charset="0"/>
        </a:defRPr>
      </a:lvl1pPr>
    </p:titleStyle>
    <p:bodyStyle>
      <a:lvl1pPr marL="91438" indent="-91438" algn="l" defTabSz="914377"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Segoe UI" panose="020B0502040204020203" pitchFamily="34" charset="0"/>
          <a:ea typeface="+mn-ea"/>
          <a:cs typeface="Segoe UI" panose="020B0502040204020203" pitchFamily="34" charset="0"/>
        </a:defRPr>
      </a:lvl1pPr>
      <a:lvl2pPr marL="265169" indent="-137157" algn="l" defTabSz="914377"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Segoe UI" panose="020B0502040204020203" pitchFamily="34" charset="0"/>
          <a:ea typeface="+mn-ea"/>
          <a:cs typeface="Segoe UI" panose="020B0502040204020203" pitchFamily="34" charset="0"/>
        </a:defRPr>
      </a:lvl2pPr>
      <a:lvl3pPr marL="448045" indent="-137157" algn="l" defTabSz="914377"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Segoe UI" panose="020B0502040204020203" pitchFamily="34" charset="0"/>
          <a:ea typeface="+mn-ea"/>
          <a:cs typeface="Segoe UI" panose="020B0502040204020203" pitchFamily="34" charset="0"/>
        </a:defRPr>
      </a:lvl3pPr>
      <a:lvl4pPr marL="594345" indent="-137157" algn="l" defTabSz="914377"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Segoe UI" panose="020B0502040204020203" pitchFamily="34" charset="0"/>
          <a:ea typeface="+mn-ea"/>
          <a:cs typeface="Segoe UI" panose="020B0502040204020203" pitchFamily="34" charset="0"/>
        </a:defRPr>
      </a:lvl4pPr>
      <a:lvl5pPr marL="777221" indent="-137157" algn="l" defTabSz="914377"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Segoe UI" panose="020B0502040204020203" pitchFamily="34" charset="0"/>
          <a:ea typeface="+mn-ea"/>
          <a:cs typeface="Segoe UI" panose="020B0502040204020203" pitchFamily="34" charset="0"/>
        </a:defRPr>
      </a:lvl5pPr>
      <a:lvl6pPr marL="914377" indent="-137157" algn="l" defTabSz="914377"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677" indent="-137157" algn="l" defTabSz="914377"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22" indent="-137157" algn="l" defTabSz="914377"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22" indent="-137157" algn="l" defTabSz="914377"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8712200" y="3855522"/>
            <a:ext cx="3200400" cy="2615182"/>
          </a:xfrm>
        </p:spPr>
        <p:txBody>
          <a:bodyPr/>
          <a:lstStyle/>
          <a:p>
            <a:pPr algn="l"/>
            <a:endParaRPr lang="en-ZA" b="1" dirty="0">
              <a:latin typeface="Arial" panose="020B0604020202020204" pitchFamily="34" charset="0"/>
              <a:cs typeface="Arial" panose="020B0604020202020204" pitchFamily="34" charset="0"/>
            </a:endParaRPr>
          </a:p>
        </p:txBody>
      </p:sp>
      <p:sp>
        <p:nvSpPr>
          <p:cNvPr id="4" name="Title 3"/>
          <p:cNvSpPr>
            <a:spLocks noGrp="1"/>
          </p:cNvSpPr>
          <p:nvPr>
            <p:ph type="ctrTitle"/>
          </p:nvPr>
        </p:nvSpPr>
        <p:spPr>
          <a:xfrm>
            <a:off x="1018140" y="1886552"/>
            <a:ext cx="6941953" cy="3801979"/>
          </a:xfrm>
        </p:spPr>
        <p:txBody>
          <a:bodyPr>
            <a:normAutofit fontScale="90000"/>
          </a:bodyPr>
          <a:lstStyle/>
          <a:p>
            <a:pPr algn="r"/>
            <a:r>
              <a:rPr lang="en-GB" sz="4000" dirty="0" smtClean="0">
                <a:latin typeface="Arial" panose="020B0604020202020204" pitchFamily="34" charset="0"/>
                <a:ea typeface="Segoe UI Black" panose="020B0A02040204020203" pitchFamily="34" charset="0"/>
                <a:cs typeface="Arial" panose="020B0604020202020204" pitchFamily="34" charset="0"/>
              </a:rPr>
              <a:t/>
            </a:r>
            <a:br>
              <a:rPr lang="en-GB" sz="4000" dirty="0" smtClean="0">
                <a:latin typeface="Arial" panose="020B0604020202020204" pitchFamily="34" charset="0"/>
                <a:ea typeface="Segoe UI Black" panose="020B0A02040204020203" pitchFamily="34" charset="0"/>
                <a:cs typeface="Arial" panose="020B0604020202020204" pitchFamily="34" charset="0"/>
              </a:rPr>
            </a:br>
            <a:r>
              <a:rPr lang="en-GB" sz="4000" dirty="0" smtClean="0">
                <a:latin typeface="Arial" panose="020B0604020202020204" pitchFamily="34" charset="0"/>
                <a:ea typeface="Segoe UI Black" panose="020B0A02040204020203" pitchFamily="34" charset="0"/>
                <a:cs typeface="Arial" panose="020B0604020202020204" pitchFamily="34" charset="0"/>
              </a:rPr>
              <a:t>	ORGANISED CRIME INVESTIGATIONS</a:t>
            </a:r>
            <a:br>
              <a:rPr lang="en-GB" sz="4000" dirty="0" smtClean="0">
                <a:latin typeface="Arial" panose="020B0604020202020204" pitchFamily="34" charset="0"/>
                <a:ea typeface="Segoe UI Black" panose="020B0A02040204020203" pitchFamily="34" charset="0"/>
                <a:cs typeface="Arial" panose="020B0604020202020204" pitchFamily="34" charset="0"/>
              </a:rPr>
            </a:br>
            <a:r>
              <a:rPr lang="en-GB" sz="4000" dirty="0" smtClean="0">
                <a:latin typeface="Arial" panose="020B0604020202020204" pitchFamily="34" charset="0"/>
                <a:ea typeface="Segoe UI Black" panose="020B0A02040204020203" pitchFamily="34" charset="0"/>
                <a:cs typeface="Arial" panose="020B0604020202020204" pitchFamily="34" charset="0"/>
              </a:rPr>
              <a:t>(OCI)</a:t>
            </a:r>
            <a:r>
              <a:rPr lang="en-GB" sz="4000" dirty="0" smtClean="0">
                <a:latin typeface="Arial" panose="020B0604020202020204" pitchFamily="34" charset="0"/>
                <a:ea typeface="Segoe UI Black" panose="020B0A02040204020203" pitchFamily="34" charset="0"/>
                <a:cs typeface="Arial" panose="020B0604020202020204" pitchFamily="34" charset="0"/>
              </a:rPr>
              <a:t/>
            </a:r>
            <a:br>
              <a:rPr lang="en-GB" sz="4000" dirty="0" smtClean="0">
                <a:latin typeface="Arial" panose="020B0604020202020204" pitchFamily="34" charset="0"/>
                <a:ea typeface="Segoe UI Black" panose="020B0A02040204020203" pitchFamily="34" charset="0"/>
                <a:cs typeface="Arial" panose="020B0604020202020204" pitchFamily="34" charset="0"/>
              </a:rPr>
            </a:br>
            <a:r>
              <a:rPr lang="en-GB" sz="4000" dirty="0">
                <a:latin typeface="Arial" panose="020B0604020202020204" pitchFamily="34" charset="0"/>
                <a:ea typeface="Segoe UI Black" panose="020B0A02040204020203" pitchFamily="34" charset="0"/>
                <a:cs typeface="Arial" panose="020B0604020202020204" pitchFamily="34" charset="0"/>
              </a:rPr>
              <a:t/>
            </a:r>
            <a:br>
              <a:rPr lang="en-GB" sz="4000" dirty="0">
                <a:latin typeface="Arial" panose="020B0604020202020204" pitchFamily="34" charset="0"/>
                <a:ea typeface="Segoe UI Black" panose="020B0A02040204020203" pitchFamily="34" charset="0"/>
                <a:cs typeface="Arial" panose="020B0604020202020204" pitchFamily="34" charset="0"/>
              </a:rPr>
            </a:br>
            <a:r>
              <a:rPr lang="en-GB" sz="4000" dirty="0" smtClean="0">
                <a:latin typeface="Arial" panose="020B0604020202020204" pitchFamily="34" charset="0"/>
                <a:ea typeface="Segoe UI Black" panose="020B0A02040204020203" pitchFamily="34" charset="0"/>
                <a:cs typeface="Arial" panose="020B0604020202020204" pitchFamily="34" charset="0"/>
              </a:rPr>
              <a:t>extortions</a:t>
            </a:r>
            <a:br>
              <a:rPr lang="en-GB" sz="4000" dirty="0" smtClean="0">
                <a:latin typeface="Arial" panose="020B0604020202020204" pitchFamily="34" charset="0"/>
                <a:ea typeface="Segoe UI Black" panose="020B0A02040204020203" pitchFamily="34" charset="0"/>
                <a:cs typeface="Arial" panose="020B0604020202020204" pitchFamily="34" charset="0"/>
              </a:rPr>
            </a:br>
            <a:r>
              <a:rPr lang="en-GB" sz="4000" dirty="0" smtClean="0">
                <a:latin typeface="Arial" panose="020B0604020202020204" pitchFamily="34" charset="0"/>
                <a:ea typeface="Segoe UI Black" panose="020B0A02040204020203" pitchFamily="34" charset="0"/>
                <a:cs typeface="Arial" panose="020B0604020202020204" pitchFamily="34" charset="0"/>
              </a:rPr>
              <a:t>     &amp;  	</a:t>
            </a:r>
            <a:r>
              <a:rPr lang="en-GB" sz="4000" dirty="0">
                <a:latin typeface="Arial" panose="020B0604020202020204" pitchFamily="34" charset="0"/>
                <a:ea typeface="Segoe UI Black" panose="020B0A02040204020203" pitchFamily="34" charset="0"/>
                <a:cs typeface="Arial" panose="020B0604020202020204" pitchFamily="34" charset="0"/>
              </a:rPr>
              <a:t> </a:t>
            </a:r>
            <a:r>
              <a:rPr lang="en-GB" sz="4000" dirty="0" smtClean="0">
                <a:latin typeface="Arial" panose="020B0604020202020204" pitchFamily="34" charset="0"/>
                <a:ea typeface="Segoe UI Black" panose="020B0A02040204020203" pitchFamily="34" charset="0"/>
                <a:cs typeface="Arial" panose="020B0604020202020204" pitchFamily="34" charset="0"/>
              </a:rPr>
              <a:t>	 </a:t>
            </a:r>
            <a:br>
              <a:rPr lang="en-GB" sz="4000" dirty="0" smtClean="0">
                <a:latin typeface="Arial" panose="020B0604020202020204" pitchFamily="34" charset="0"/>
                <a:ea typeface="Segoe UI Black" panose="020B0A02040204020203" pitchFamily="34" charset="0"/>
                <a:cs typeface="Arial" panose="020B0604020202020204" pitchFamily="34" charset="0"/>
              </a:rPr>
            </a:br>
            <a:r>
              <a:rPr lang="en-GB" sz="4000" dirty="0" smtClean="0">
                <a:latin typeface="Arial" panose="020B0604020202020204" pitchFamily="34" charset="0"/>
                <a:ea typeface="Segoe UI Black" panose="020B0A02040204020203" pitchFamily="34" charset="0"/>
                <a:cs typeface="Arial" panose="020B0604020202020204" pitchFamily="34" charset="0"/>
              </a:rPr>
              <a:t>KIDNAPPINGS </a:t>
            </a:r>
            <a:r>
              <a:rPr lang="en-GB" sz="4000" dirty="0" smtClean="0">
                <a:latin typeface="Arial" panose="020B0604020202020204" pitchFamily="34" charset="0"/>
                <a:ea typeface="Segoe UI Black" panose="020B0A02040204020203" pitchFamily="34" charset="0"/>
                <a:cs typeface="Arial" panose="020B0604020202020204" pitchFamily="34" charset="0"/>
              </a:rPr>
              <a:t> </a:t>
            </a:r>
            <a:endParaRPr lang="en-ZA" sz="4000" dirty="0">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4"/>
          </p:nvPr>
        </p:nvSpPr>
        <p:spPr/>
        <p:txBody>
          <a:bodyPr/>
          <a:lstStyle/>
          <a:p>
            <a:fld id="{70AAA570-3596-44A9-950A-E638EE719369}" type="slidenum">
              <a:rPr lang="en-ZA" smtClean="0"/>
              <a:pPr/>
              <a:t>1</a:t>
            </a:fld>
            <a:endParaRPr lang="en-ZA" dirty="0"/>
          </a:p>
        </p:txBody>
      </p:sp>
    </p:spTree>
    <p:extLst>
      <p:ext uri="{BB962C8B-B14F-4D97-AF65-F5344CB8AC3E}">
        <p14:creationId xmlns:p14="http://schemas.microsoft.com/office/powerpoint/2010/main" val="10581688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8661" y="1"/>
            <a:ext cx="13129661" cy="1447136"/>
          </a:xfrm>
        </p:spPr>
        <p:txBody>
          <a:bodyPr>
            <a:normAutofit fontScale="90000"/>
          </a:bodyPr>
          <a:lstStyle/>
          <a:p>
            <a:r>
              <a:rPr lang="en-ZA" spc="-75" dirty="0" smtClean="0">
                <a:solidFill>
                  <a:prstClr val="black"/>
                </a:solidFill>
                <a:latin typeface="Arial" panose="020B0604020202020204" pitchFamily="34" charset="0"/>
                <a:cs typeface="Arial" panose="020B0604020202020204" pitchFamily="34" charset="0"/>
              </a:rPr>
              <a:t/>
            </a:r>
            <a:br>
              <a:rPr lang="en-ZA" spc="-75" dirty="0" smtClean="0">
                <a:solidFill>
                  <a:prstClr val="black"/>
                </a:solidFill>
                <a:latin typeface="Arial" panose="020B0604020202020204" pitchFamily="34" charset="0"/>
                <a:cs typeface="Arial" panose="020B0604020202020204" pitchFamily="34" charset="0"/>
              </a:rPr>
            </a:br>
            <a:r>
              <a:rPr lang="en-ZA" spc="-75" dirty="0">
                <a:solidFill>
                  <a:prstClr val="black"/>
                </a:solidFill>
                <a:latin typeface="Arial" panose="020B0604020202020204" pitchFamily="34" charset="0"/>
                <a:cs typeface="Arial" panose="020B0604020202020204" pitchFamily="34" charset="0"/>
              </a:rPr>
              <a:t/>
            </a:r>
            <a:br>
              <a:rPr lang="en-ZA" spc="-75" dirty="0">
                <a:solidFill>
                  <a:prstClr val="black"/>
                </a:solidFill>
                <a:latin typeface="Arial" panose="020B0604020202020204" pitchFamily="34" charset="0"/>
                <a:cs typeface="Arial" panose="020B0604020202020204" pitchFamily="34" charset="0"/>
              </a:rPr>
            </a:br>
            <a:r>
              <a:rPr lang="en-ZA" spc="-75" dirty="0" smtClean="0">
                <a:solidFill>
                  <a:prstClr val="black"/>
                </a:solidFill>
                <a:latin typeface="Arial" panose="020B0604020202020204" pitchFamily="34" charset="0"/>
                <a:cs typeface="Arial" panose="020B0604020202020204" pitchFamily="34" charset="0"/>
              </a:rPr>
              <a:t>		</a:t>
            </a:r>
            <a:r>
              <a:rPr lang="en-ZA" spc="-75" dirty="0" smtClean="0">
                <a:latin typeface="Arial" panose="020B0604020202020204" pitchFamily="34" charset="0"/>
                <a:cs typeface="Arial" panose="020B0604020202020204" pitchFamily="34" charset="0"/>
              </a:rPr>
              <a:t>OPERATIONAL </a:t>
            </a:r>
            <a:r>
              <a:rPr lang="en-ZA" spc="-75" dirty="0">
                <a:latin typeface="Arial" panose="020B0604020202020204" pitchFamily="34" charset="0"/>
                <a:cs typeface="Arial" panose="020B0604020202020204" pitchFamily="34" charset="0"/>
              </a:rPr>
              <a:t>APPROACH</a:t>
            </a:r>
            <a:br>
              <a:rPr lang="en-ZA" spc="-75" dirty="0">
                <a:latin typeface="Arial" panose="020B0604020202020204" pitchFamily="34" charset="0"/>
                <a:cs typeface="Arial" panose="020B0604020202020204" pitchFamily="34" charset="0"/>
              </a:rPr>
            </a:br>
            <a:r>
              <a:rPr lang="en-ZA" spc="-75" dirty="0" smtClean="0">
                <a:solidFill>
                  <a:prstClr val="black"/>
                </a:solidFill>
                <a:latin typeface="Arial" panose="020B0604020202020204" pitchFamily="34" charset="0"/>
                <a:cs typeface="Arial" panose="020B0604020202020204" pitchFamily="34" charset="0"/>
              </a:rPr>
              <a:t> 	</a:t>
            </a:r>
            <a:endParaRPr lang="en-ZA" dirty="0"/>
          </a:p>
        </p:txBody>
      </p:sp>
      <p:sp>
        <p:nvSpPr>
          <p:cNvPr id="3" name="Content Placeholder 2"/>
          <p:cNvSpPr>
            <a:spLocks noGrp="1"/>
          </p:cNvSpPr>
          <p:nvPr>
            <p:ph idx="1"/>
          </p:nvPr>
        </p:nvSpPr>
        <p:spPr>
          <a:xfrm>
            <a:off x="433388" y="1269929"/>
            <a:ext cx="11377615" cy="6188393"/>
          </a:xfrm>
        </p:spPr>
        <p:txBody>
          <a:bodyPr>
            <a:noAutofit/>
          </a:bodyPr>
          <a:lstStyle/>
          <a:p>
            <a:pPr marL="214313" indent="-214313" algn="just" defTabSz="685800">
              <a:spcBef>
                <a:spcPts val="0"/>
              </a:spcBef>
              <a:spcAft>
                <a:spcPts val="0"/>
              </a:spcAft>
            </a:pPr>
            <a:endParaRPr lang="en-ZA" sz="2000" dirty="0">
              <a:solidFill>
                <a:prstClr val="black"/>
              </a:solidFill>
              <a:latin typeface="Arial" panose="020B0604020202020204" pitchFamily="34" charset="0"/>
              <a:cs typeface="Arial" panose="020B0604020202020204" pitchFamily="34" charset="0"/>
            </a:endParaRPr>
          </a:p>
          <a:p>
            <a:pPr marL="214313" indent="-214313" algn="just" defTabSz="685800">
              <a:spcBef>
                <a:spcPts val="0"/>
              </a:spcBef>
              <a:spcAft>
                <a:spcPts val="0"/>
              </a:spcAft>
            </a:pPr>
            <a:r>
              <a:rPr lang="en-ZA" sz="2000" dirty="0">
                <a:solidFill>
                  <a:prstClr val="black"/>
                </a:solidFill>
                <a:latin typeface="Arial" panose="020B0604020202020204" pitchFamily="34" charset="0"/>
                <a:cs typeface="Arial" panose="020B0604020202020204" pitchFamily="34" charset="0"/>
              </a:rPr>
              <a:t>In order to address and curb the identified threats the </a:t>
            </a:r>
            <a:r>
              <a:rPr lang="en-ZA" sz="2000" b="1" dirty="0">
                <a:solidFill>
                  <a:prstClr val="black"/>
                </a:solidFill>
                <a:latin typeface="Arial" panose="020B0604020202020204" pitchFamily="34" charset="0"/>
                <a:cs typeface="Arial" panose="020B0604020202020204" pitchFamily="34" charset="0"/>
              </a:rPr>
              <a:t>Integrated Multi-Disciplinary Approach </a:t>
            </a:r>
            <a:r>
              <a:rPr lang="en-ZA" sz="2000" dirty="0">
                <a:solidFill>
                  <a:prstClr val="black"/>
                </a:solidFill>
                <a:latin typeface="Arial" panose="020B0604020202020204" pitchFamily="34" charset="0"/>
                <a:cs typeface="Arial" panose="020B0604020202020204" pitchFamily="34" charset="0"/>
              </a:rPr>
              <a:t>must be implemented as follows:</a:t>
            </a:r>
          </a:p>
          <a:p>
            <a:pPr marL="214313" indent="-214313" algn="just" defTabSz="685800">
              <a:spcBef>
                <a:spcPts val="0"/>
              </a:spcBef>
              <a:spcAft>
                <a:spcPts val="0"/>
              </a:spcAft>
            </a:pPr>
            <a:endParaRPr lang="en-ZA" sz="2000" dirty="0">
              <a:solidFill>
                <a:prstClr val="black"/>
              </a:solidFill>
              <a:latin typeface="Arial" panose="020B0604020202020204" pitchFamily="34" charset="0"/>
              <a:cs typeface="Arial" panose="020B0604020202020204" pitchFamily="34" charset="0"/>
            </a:endParaRPr>
          </a:p>
          <a:p>
            <a:pPr marL="557213" lvl="1" indent="-214313" algn="just" defTabSz="685800" fontAlgn="auto">
              <a:spcBef>
                <a:spcPts val="0"/>
              </a:spcBef>
              <a:spcAft>
                <a:spcPts val="0"/>
              </a:spcAft>
              <a:buFont typeface="Wingdings" panose="05000000000000000000" pitchFamily="2" charset="2"/>
              <a:buChar char="§"/>
            </a:pPr>
            <a:r>
              <a:rPr lang="en-ZA" sz="2000" dirty="0">
                <a:solidFill>
                  <a:prstClr val="black"/>
                </a:solidFill>
                <a:latin typeface="Arial" panose="020B0604020202020204" pitchFamily="34" charset="0"/>
                <a:cs typeface="Arial" panose="020B0604020202020204" pitchFamily="34" charset="0"/>
              </a:rPr>
              <a:t>The approach is based on the method of integrating all relevant disciplines (Operational Analysts, Information collectors, Investigating Officers, Forensic Analysts, Ballistic Analysts, Communication Analysts, Digital Forensic Analysts, Designated Firearm Officer, Combat and Operational Support) from SAPS into a </a:t>
            </a:r>
            <a:r>
              <a:rPr lang="en-ZA" sz="2000" b="1" dirty="0">
                <a:solidFill>
                  <a:prstClr val="black"/>
                </a:solidFill>
                <a:latin typeface="Arial" panose="020B0604020202020204" pitchFamily="34" charset="0"/>
                <a:cs typeface="Arial" panose="020B0604020202020204" pitchFamily="34" charset="0"/>
              </a:rPr>
              <a:t>Centralised Command Structure. </a:t>
            </a:r>
          </a:p>
          <a:p>
            <a:pPr marL="557213" lvl="1" indent="-214313" algn="just" defTabSz="685800" fontAlgn="auto">
              <a:spcBef>
                <a:spcPts val="0"/>
              </a:spcBef>
              <a:spcAft>
                <a:spcPts val="0"/>
              </a:spcAft>
              <a:buFont typeface="Wingdings" panose="05000000000000000000" pitchFamily="2" charset="2"/>
              <a:buChar char="§"/>
            </a:pPr>
            <a:endParaRPr lang="en-ZA" sz="2000" dirty="0">
              <a:solidFill>
                <a:prstClr val="black"/>
              </a:solidFill>
              <a:latin typeface="Arial" panose="020B0604020202020204" pitchFamily="34" charset="0"/>
              <a:cs typeface="Arial" panose="020B0604020202020204" pitchFamily="34" charset="0"/>
            </a:endParaRPr>
          </a:p>
          <a:p>
            <a:pPr marL="557213" lvl="1" indent="-214313" algn="just" defTabSz="685800" fontAlgn="auto">
              <a:spcBef>
                <a:spcPts val="0"/>
              </a:spcBef>
              <a:spcAft>
                <a:spcPts val="0"/>
              </a:spcAft>
              <a:buFont typeface="Wingdings" panose="05000000000000000000" pitchFamily="2" charset="2"/>
              <a:buChar char="§"/>
            </a:pPr>
            <a:r>
              <a:rPr lang="en-ZA" sz="2000" dirty="0">
                <a:solidFill>
                  <a:prstClr val="black"/>
                </a:solidFill>
                <a:latin typeface="Arial" panose="020B0604020202020204" pitchFamily="34" charset="0"/>
                <a:cs typeface="Arial" panose="020B0604020202020204" pitchFamily="34" charset="0"/>
              </a:rPr>
              <a:t>Establish dedicated capacity from other stakeholders i.e. NPA (Prosecutors and Witness Protection Programme Officers), Correctional Services)</a:t>
            </a:r>
          </a:p>
          <a:p>
            <a:pPr marL="342900" lvl="1" algn="just" defTabSz="685800" fontAlgn="auto">
              <a:spcBef>
                <a:spcPts val="0"/>
              </a:spcBef>
              <a:spcAft>
                <a:spcPts val="0"/>
              </a:spcAft>
            </a:pPr>
            <a:endParaRPr lang="en-ZA" sz="2000" dirty="0">
              <a:solidFill>
                <a:prstClr val="black"/>
              </a:solidFill>
              <a:latin typeface="Arial" panose="020B0604020202020204" pitchFamily="34" charset="0"/>
              <a:cs typeface="Arial" panose="020B0604020202020204" pitchFamily="34" charset="0"/>
            </a:endParaRPr>
          </a:p>
          <a:p>
            <a:pPr marL="557213" lvl="1" indent="-214313" algn="just" defTabSz="685800" fontAlgn="auto">
              <a:spcBef>
                <a:spcPts val="0"/>
              </a:spcBef>
              <a:spcAft>
                <a:spcPts val="0"/>
              </a:spcAft>
              <a:buFont typeface="Wingdings" panose="05000000000000000000" pitchFamily="2" charset="2"/>
              <a:buChar char="§"/>
            </a:pPr>
            <a:r>
              <a:rPr lang="en-ZA" sz="2000" dirty="0">
                <a:solidFill>
                  <a:prstClr val="black"/>
                </a:solidFill>
                <a:latin typeface="Arial" panose="020B0604020202020204" pitchFamily="34" charset="0"/>
                <a:cs typeface="Arial" panose="020B0604020202020204" pitchFamily="34" charset="0"/>
              </a:rPr>
              <a:t>Analysis of the docket and compilation of each docket action plan by the operational analysts and investigating officers (this is to identify repeated offenders, modus operandi, new trends.)</a:t>
            </a:r>
          </a:p>
          <a:p>
            <a:pPr marL="557213" lvl="1" indent="-214313" algn="just" defTabSz="685800" fontAlgn="auto">
              <a:spcBef>
                <a:spcPts val="0"/>
              </a:spcBef>
              <a:spcAft>
                <a:spcPts val="0"/>
              </a:spcAft>
              <a:buFont typeface="Wingdings" panose="05000000000000000000" pitchFamily="2" charset="2"/>
              <a:buChar char="§"/>
            </a:pPr>
            <a:endParaRPr lang="en-ZA" sz="2000" dirty="0">
              <a:solidFill>
                <a:prstClr val="black"/>
              </a:solidFill>
              <a:latin typeface="Arial" panose="020B0604020202020204" pitchFamily="34" charset="0"/>
              <a:cs typeface="Arial" panose="020B0604020202020204" pitchFamily="34" charset="0"/>
            </a:endParaRPr>
          </a:p>
          <a:p>
            <a:pPr marL="557213" lvl="1" indent="-214313" algn="just" defTabSz="685800" fontAlgn="auto">
              <a:spcBef>
                <a:spcPts val="0"/>
              </a:spcBef>
              <a:spcAft>
                <a:spcPts val="0"/>
              </a:spcAft>
              <a:buFont typeface="Wingdings" panose="05000000000000000000" pitchFamily="2" charset="2"/>
              <a:buChar char="§"/>
            </a:pPr>
            <a:r>
              <a:rPr lang="en-ZA" sz="2000" dirty="0">
                <a:solidFill>
                  <a:prstClr val="black"/>
                </a:solidFill>
                <a:latin typeface="Arial" panose="020B0604020202020204" pitchFamily="34" charset="0"/>
                <a:cs typeface="Arial" panose="020B0604020202020204" pitchFamily="34" charset="0"/>
              </a:rPr>
              <a:t>Allocate the case dockets to teams made up of two investigating officers or more (individual investigation not recommended).</a:t>
            </a:r>
          </a:p>
          <a:p>
            <a:pPr marL="557213" lvl="1" indent="-214313" algn="just" defTabSz="685800" fontAlgn="auto">
              <a:spcBef>
                <a:spcPts val="0"/>
              </a:spcBef>
              <a:spcAft>
                <a:spcPts val="0"/>
              </a:spcAft>
              <a:buFont typeface="Wingdings" panose="05000000000000000000" pitchFamily="2" charset="2"/>
              <a:buChar char="§"/>
            </a:pPr>
            <a:endParaRPr lang="en-ZA" sz="2000" dirty="0">
              <a:solidFill>
                <a:prstClr val="black"/>
              </a:solidFill>
              <a:latin typeface="Arial" panose="020B0604020202020204" pitchFamily="34" charset="0"/>
              <a:cs typeface="Arial" panose="020B0604020202020204" pitchFamily="34" charset="0"/>
            </a:endParaRPr>
          </a:p>
          <a:p>
            <a:pPr marL="342900" lvl="1" indent="0" algn="just" defTabSz="685800" fontAlgn="auto">
              <a:spcBef>
                <a:spcPts val="0"/>
              </a:spcBef>
              <a:spcAft>
                <a:spcPts val="0"/>
              </a:spcAft>
              <a:buNone/>
            </a:pPr>
            <a:endParaRPr lang="en-ZA" sz="2000" dirty="0">
              <a:solidFill>
                <a:prstClr val="black"/>
              </a:solidFill>
              <a:latin typeface="Arial" panose="020B0604020202020204" pitchFamily="34" charset="0"/>
              <a:cs typeface="Arial" panose="020B0604020202020204" pitchFamily="34" charset="0"/>
            </a:endParaRPr>
          </a:p>
          <a:p>
            <a:pPr marL="557213" lvl="1" indent="-214313" algn="just" defTabSz="685800" fontAlgn="auto">
              <a:spcBef>
                <a:spcPts val="0"/>
              </a:spcBef>
              <a:spcAft>
                <a:spcPts val="0"/>
              </a:spcAft>
              <a:buFont typeface="Wingdings" panose="05000000000000000000" pitchFamily="2" charset="2"/>
              <a:buChar char="§"/>
            </a:pPr>
            <a:endParaRPr lang="en-ZA" sz="2000" dirty="0">
              <a:solidFill>
                <a:prstClr val="black"/>
              </a:solidFill>
              <a:latin typeface="Arial" panose="020B0604020202020204" pitchFamily="34" charset="0"/>
              <a:cs typeface="Arial" panose="020B0604020202020204" pitchFamily="34" charset="0"/>
            </a:endParaRPr>
          </a:p>
          <a:p>
            <a:pPr marL="342900" lvl="1" algn="just" defTabSz="685800" fontAlgn="auto">
              <a:spcBef>
                <a:spcPts val="0"/>
              </a:spcBef>
              <a:spcAft>
                <a:spcPts val="0"/>
              </a:spcAft>
            </a:pPr>
            <a:endParaRPr lang="en-ZA" sz="2000" dirty="0">
              <a:solidFill>
                <a:prstClr val="black"/>
              </a:solidFill>
              <a:latin typeface="Arial" panose="020B0604020202020204" pitchFamily="34" charset="0"/>
              <a:cs typeface="Arial" panose="020B0604020202020204" pitchFamily="34" charset="0"/>
            </a:endParaRPr>
          </a:p>
          <a:p>
            <a:pPr marL="557213" lvl="1" indent="-214313" defTabSz="685800" fontAlgn="auto">
              <a:spcBef>
                <a:spcPts val="0"/>
              </a:spcBef>
              <a:spcAft>
                <a:spcPts val="0"/>
              </a:spcAft>
              <a:buFont typeface="Wingdings" panose="05000000000000000000" pitchFamily="2" charset="2"/>
              <a:buChar char="§"/>
            </a:pPr>
            <a:endParaRPr lang="en-ZA" sz="2000" dirty="0">
              <a:solidFill>
                <a:prstClr val="black"/>
              </a:solidFill>
              <a:latin typeface="Arial" panose="020B0604020202020204" pitchFamily="34" charset="0"/>
              <a:cs typeface="Arial" panose="020B0604020202020204" pitchFamily="34" charset="0"/>
            </a:endParaRPr>
          </a:p>
          <a:p>
            <a:endParaRPr lang="en-ZA" sz="2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70AAA570-3596-44A9-950A-E638EE719369}" type="slidenum">
              <a:rPr lang="en-ZA" smtClean="0"/>
              <a:t>10</a:t>
            </a:fld>
            <a:endParaRPr lang="en-ZA" dirty="0"/>
          </a:p>
        </p:txBody>
      </p:sp>
    </p:spTree>
    <p:extLst>
      <p:ext uri="{BB962C8B-B14F-4D97-AF65-F5344CB8AC3E}">
        <p14:creationId xmlns:p14="http://schemas.microsoft.com/office/powerpoint/2010/main" val="12255138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404261"/>
            <a:ext cx="11079480" cy="676835"/>
          </a:xfrm>
        </p:spPr>
        <p:txBody>
          <a:bodyPr/>
          <a:lstStyle/>
          <a:p>
            <a:r>
              <a:rPr lang="en-ZA" spc="-75" dirty="0">
                <a:latin typeface="Arial" panose="020B0604020202020204" pitchFamily="34" charset="0"/>
                <a:cs typeface="Arial" panose="020B0604020202020204" pitchFamily="34" charset="0"/>
              </a:rPr>
              <a:t>OPERATIONAL APPROACH</a:t>
            </a:r>
            <a:endParaRPr lang="en-ZA" dirty="0"/>
          </a:p>
        </p:txBody>
      </p:sp>
      <p:sp>
        <p:nvSpPr>
          <p:cNvPr id="3" name="Content Placeholder 2"/>
          <p:cNvSpPr>
            <a:spLocks noGrp="1"/>
          </p:cNvSpPr>
          <p:nvPr>
            <p:ph idx="1"/>
          </p:nvPr>
        </p:nvSpPr>
        <p:spPr/>
        <p:txBody>
          <a:bodyPr/>
          <a:lstStyle/>
          <a:p>
            <a:pPr marL="557213" lvl="1" indent="-214313" algn="just" defTabSz="685800" fontAlgn="auto">
              <a:spcBef>
                <a:spcPts val="0"/>
              </a:spcBef>
              <a:spcAft>
                <a:spcPts val="0"/>
              </a:spcAft>
              <a:buFont typeface="Wingdings" panose="05000000000000000000" pitchFamily="2" charset="2"/>
              <a:buChar char="§"/>
            </a:pPr>
            <a:r>
              <a:rPr lang="en-ZA" sz="2000" dirty="0">
                <a:solidFill>
                  <a:prstClr val="black"/>
                </a:solidFill>
                <a:latin typeface="Arial" panose="020B0604020202020204" pitchFamily="34" charset="0"/>
                <a:cs typeface="Arial" panose="020B0604020202020204" pitchFamily="34" charset="0"/>
              </a:rPr>
              <a:t>The team leader to meet with the investigation team on a weekly basis with the assigned prosecutor. To give progress on the dockets and the assigned prosecutor to give further directives in accordance to tasking's aimed at collecting evidence to link identified suspects with the case that are discussed and issued to various teams, to monitor accountability.</a:t>
            </a:r>
          </a:p>
          <a:p>
            <a:pPr marL="557213" lvl="1" indent="-214313" algn="just" defTabSz="685800" fontAlgn="auto">
              <a:spcBef>
                <a:spcPts val="0"/>
              </a:spcBef>
              <a:spcAft>
                <a:spcPts val="0"/>
              </a:spcAft>
              <a:buFont typeface="Wingdings" panose="05000000000000000000" pitchFamily="2" charset="2"/>
              <a:buChar char="§"/>
            </a:pPr>
            <a:endParaRPr lang="en-ZA" sz="2000" dirty="0">
              <a:solidFill>
                <a:prstClr val="black"/>
              </a:solidFill>
              <a:latin typeface="Arial" panose="020B0604020202020204" pitchFamily="34" charset="0"/>
              <a:cs typeface="Arial" panose="020B0604020202020204" pitchFamily="34" charset="0"/>
            </a:endParaRPr>
          </a:p>
          <a:p>
            <a:pPr marL="557213" lvl="1" indent="-214313" algn="just" defTabSz="685800" fontAlgn="auto">
              <a:spcBef>
                <a:spcPts val="0"/>
              </a:spcBef>
              <a:spcAft>
                <a:spcPts val="0"/>
              </a:spcAft>
              <a:buFont typeface="Wingdings" panose="05000000000000000000" pitchFamily="2" charset="2"/>
              <a:buChar char="§"/>
            </a:pPr>
            <a:r>
              <a:rPr lang="en-ZA" sz="2000" dirty="0">
                <a:solidFill>
                  <a:prstClr val="black"/>
                </a:solidFill>
                <a:latin typeface="Arial" panose="020B0604020202020204" pitchFamily="34" charset="0"/>
                <a:cs typeface="Arial" panose="020B0604020202020204" pitchFamily="34" charset="0"/>
              </a:rPr>
              <a:t>Conduct regular Prosecutor Guided Investigations until the finalization of the case.</a:t>
            </a:r>
          </a:p>
          <a:p>
            <a:pPr marL="342900" lvl="1" algn="just" defTabSz="685800" fontAlgn="auto">
              <a:spcBef>
                <a:spcPts val="0"/>
              </a:spcBef>
              <a:spcAft>
                <a:spcPts val="0"/>
              </a:spcAft>
            </a:pPr>
            <a:endParaRPr lang="en-ZA" sz="2000" dirty="0">
              <a:solidFill>
                <a:prstClr val="black"/>
              </a:solidFill>
              <a:latin typeface="Arial" panose="020B0604020202020204" pitchFamily="34" charset="0"/>
              <a:cs typeface="Arial" panose="020B0604020202020204" pitchFamily="34" charset="0"/>
            </a:endParaRPr>
          </a:p>
          <a:p>
            <a:pPr marL="557213" lvl="1" indent="-214313" algn="just" defTabSz="685800" fontAlgn="auto">
              <a:spcBef>
                <a:spcPts val="0"/>
              </a:spcBef>
              <a:spcAft>
                <a:spcPts val="0"/>
              </a:spcAft>
              <a:buFont typeface="Wingdings" panose="05000000000000000000" pitchFamily="2" charset="2"/>
              <a:buChar char="§"/>
            </a:pPr>
            <a:r>
              <a:rPr lang="en-ZA" sz="2000" dirty="0">
                <a:solidFill>
                  <a:prstClr val="black"/>
                </a:solidFill>
                <a:latin typeface="Arial" panose="020B0604020202020204" pitchFamily="34" charset="0"/>
                <a:cs typeface="Arial" panose="020B0604020202020204" pitchFamily="34" charset="0"/>
              </a:rPr>
              <a:t>The investigation team to ensure that all the investigative tools such as statement/timeline analysis reports, forensic reports, ballistic reports, communication analysis reports, </a:t>
            </a:r>
            <a:r>
              <a:rPr lang="en-ZA" sz="2000" dirty="0" smtClean="0">
                <a:solidFill>
                  <a:prstClr val="black"/>
                </a:solidFill>
                <a:latin typeface="Arial" panose="020B0604020202020204" pitchFamily="34" charset="0"/>
                <a:cs typeface="Arial" panose="020B0604020202020204" pitchFamily="34" charset="0"/>
              </a:rPr>
              <a:t>cell phone </a:t>
            </a:r>
            <a:r>
              <a:rPr lang="en-ZA" sz="2000" dirty="0">
                <a:solidFill>
                  <a:prstClr val="black"/>
                </a:solidFill>
                <a:latin typeface="Arial" panose="020B0604020202020204" pitchFamily="34" charset="0"/>
                <a:cs typeface="Arial" panose="020B0604020202020204" pitchFamily="34" charset="0"/>
              </a:rPr>
              <a:t>and video extracts are optimally </a:t>
            </a:r>
            <a:r>
              <a:rPr lang="en-ZA" sz="2000" dirty="0" smtClean="0">
                <a:solidFill>
                  <a:prstClr val="black"/>
                </a:solidFill>
                <a:latin typeface="Arial" panose="020B0604020202020204" pitchFamily="34" charset="0"/>
                <a:cs typeface="Arial" panose="020B0604020202020204" pitchFamily="34" charset="0"/>
              </a:rPr>
              <a:t>utilized.</a:t>
            </a:r>
            <a:endParaRPr lang="en-ZA" dirty="0"/>
          </a:p>
        </p:txBody>
      </p:sp>
      <p:sp>
        <p:nvSpPr>
          <p:cNvPr id="4" name="Slide Number Placeholder 3"/>
          <p:cNvSpPr>
            <a:spLocks noGrp="1"/>
          </p:cNvSpPr>
          <p:nvPr>
            <p:ph type="sldNum" sz="quarter" idx="12"/>
          </p:nvPr>
        </p:nvSpPr>
        <p:spPr/>
        <p:txBody>
          <a:bodyPr/>
          <a:lstStyle/>
          <a:p>
            <a:fld id="{70AAA570-3596-44A9-950A-E638EE719369}" type="slidenum">
              <a:rPr lang="en-ZA" smtClean="0"/>
              <a:t>11</a:t>
            </a:fld>
            <a:endParaRPr lang="en-ZA" dirty="0"/>
          </a:p>
        </p:txBody>
      </p:sp>
    </p:spTree>
    <p:extLst>
      <p:ext uri="{BB962C8B-B14F-4D97-AF65-F5344CB8AC3E}">
        <p14:creationId xmlns:p14="http://schemas.microsoft.com/office/powerpoint/2010/main" val="22110476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7162" y="-87463"/>
            <a:ext cx="13168162" cy="1224500"/>
          </a:xfrm>
        </p:spPr>
        <p:txBody>
          <a:bodyPr>
            <a:normAutofit fontScale="90000"/>
          </a:bodyPr>
          <a:lstStyle/>
          <a:p>
            <a:r>
              <a:rPr lang="en-ZA" sz="3600" spc="-75" dirty="0" smtClean="0">
                <a:solidFill>
                  <a:prstClr val="black"/>
                </a:solidFill>
                <a:latin typeface="Arial" panose="020B0604020202020204" pitchFamily="34" charset="0"/>
                <a:cs typeface="Arial" panose="020B0604020202020204" pitchFamily="34" charset="0"/>
              </a:rPr>
              <a:t/>
            </a:r>
            <a:br>
              <a:rPr lang="en-ZA" sz="3600" spc="-75" dirty="0" smtClean="0">
                <a:solidFill>
                  <a:prstClr val="black"/>
                </a:solidFill>
                <a:latin typeface="Arial" panose="020B0604020202020204" pitchFamily="34" charset="0"/>
                <a:cs typeface="Arial" panose="020B0604020202020204" pitchFamily="34" charset="0"/>
              </a:rPr>
            </a:br>
            <a:r>
              <a:rPr lang="en-ZA" sz="3600" spc="-75" dirty="0">
                <a:solidFill>
                  <a:prstClr val="black"/>
                </a:solidFill>
                <a:latin typeface="Arial" panose="020B0604020202020204" pitchFamily="34" charset="0"/>
                <a:cs typeface="Arial" panose="020B0604020202020204" pitchFamily="34" charset="0"/>
              </a:rPr>
              <a:t/>
            </a:r>
            <a:br>
              <a:rPr lang="en-ZA" sz="3600" spc="-75" dirty="0">
                <a:solidFill>
                  <a:prstClr val="black"/>
                </a:solidFill>
                <a:latin typeface="Arial" panose="020B0604020202020204" pitchFamily="34" charset="0"/>
                <a:cs typeface="Arial" panose="020B0604020202020204" pitchFamily="34" charset="0"/>
              </a:rPr>
            </a:br>
            <a:r>
              <a:rPr lang="en-ZA" sz="3600" spc="-75" dirty="0" smtClean="0">
                <a:solidFill>
                  <a:prstClr val="black"/>
                </a:solidFill>
                <a:latin typeface="Arial" panose="020B0604020202020204" pitchFamily="34" charset="0"/>
                <a:cs typeface="Arial" panose="020B0604020202020204" pitchFamily="34" charset="0"/>
              </a:rPr>
              <a:t>		</a:t>
            </a:r>
            <a:r>
              <a:rPr lang="en-ZA" spc="-75" dirty="0" smtClean="0">
                <a:latin typeface="Arial" panose="020B0604020202020204" pitchFamily="34" charset="0"/>
                <a:cs typeface="Arial" panose="020B0604020202020204" pitchFamily="34" charset="0"/>
              </a:rPr>
              <a:t>OPERATIONAL </a:t>
            </a:r>
            <a:r>
              <a:rPr lang="en-ZA" spc="-75" dirty="0">
                <a:latin typeface="Arial" panose="020B0604020202020204" pitchFamily="34" charset="0"/>
                <a:cs typeface="Arial" panose="020B0604020202020204" pitchFamily="34" charset="0"/>
              </a:rPr>
              <a:t>APPROACH</a:t>
            </a:r>
            <a:br>
              <a:rPr lang="en-ZA" spc="-75" dirty="0">
                <a:latin typeface="Arial" panose="020B0604020202020204" pitchFamily="34" charset="0"/>
                <a:cs typeface="Arial" panose="020B0604020202020204" pitchFamily="34" charset="0"/>
              </a:rPr>
            </a:br>
            <a:endParaRPr lang="en-ZA" dirty="0"/>
          </a:p>
        </p:txBody>
      </p:sp>
      <p:sp>
        <p:nvSpPr>
          <p:cNvPr id="3" name="Content Placeholder 2"/>
          <p:cNvSpPr>
            <a:spLocks noGrp="1"/>
          </p:cNvSpPr>
          <p:nvPr>
            <p:ph idx="1"/>
          </p:nvPr>
        </p:nvSpPr>
        <p:spPr>
          <a:xfrm>
            <a:off x="242557" y="1339276"/>
            <a:ext cx="11377615" cy="4929188"/>
          </a:xfrm>
        </p:spPr>
        <p:txBody>
          <a:bodyPr/>
          <a:lstStyle/>
          <a:p>
            <a:pPr defTabSz="685800" fontAlgn="auto">
              <a:spcBef>
                <a:spcPts val="0"/>
              </a:spcBef>
              <a:spcAft>
                <a:spcPts val="0"/>
              </a:spcAft>
            </a:pPr>
            <a:endParaRPr lang="en-ZA" sz="1500" b="1" dirty="0">
              <a:solidFill>
                <a:prstClr val="black"/>
              </a:solidFill>
              <a:latin typeface="Calibri"/>
            </a:endParaRPr>
          </a:p>
          <a:p>
            <a:pPr defTabSz="685800" fontAlgn="auto">
              <a:spcBef>
                <a:spcPts val="0"/>
              </a:spcBef>
              <a:spcAft>
                <a:spcPts val="0"/>
              </a:spcAft>
            </a:pPr>
            <a:r>
              <a:rPr lang="en-ZA" sz="2000" b="1" u="sng" dirty="0">
                <a:solidFill>
                  <a:prstClr val="black"/>
                </a:solidFill>
                <a:latin typeface="Arial" panose="020B0604020202020204" pitchFamily="34" charset="0"/>
                <a:cs typeface="Arial" panose="020B0604020202020204" pitchFamily="34" charset="0"/>
              </a:rPr>
              <a:t>Proper Implementation of Pillar 4 which is investigation that includes Organised Crime Approach </a:t>
            </a:r>
            <a:endParaRPr lang="en-ZA" sz="2000" u="sng" dirty="0">
              <a:solidFill>
                <a:prstClr val="black"/>
              </a:solidFill>
              <a:latin typeface="Arial" panose="020B0604020202020204" pitchFamily="34" charset="0"/>
              <a:cs typeface="Arial" panose="020B0604020202020204" pitchFamily="34" charset="0"/>
            </a:endParaRPr>
          </a:p>
          <a:p>
            <a:pPr marL="557213" lvl="1" indent="-214313" defTabSz="685800" fontAlgn="auto">
              <a:spcBef>
                <a:spcPts val="0"/>
              </a:spcBef>
              <a:spcAft>
                <a:spcPts val="0"/>
              </a:spcAft>
              <a:buFont typeface="Wingdings" panose="05000000000000000000" pitchFamily="2" charset="2"/>
              <a:buChar char="§"/>
            </a:pPr>
            <a:endParaRPr lang="en-ZA" sz="2000" u="sng" dirty="0">
              <a:solidFill>
                <a:prstClr val="black"/>
              </a:solidFill>
              <a:latin typeface="Arial" panose="020B0604020202020204" pitchFamily="34" charset="0"/>
              <a:cs typeface="Arial" panose="020B0604020202020204" pitchFamily="34" charset="0"/>
            </a:endParaRPr>
          </a:p>
          <a:p>
            <a:pPr marL="557213" lvl="1" indent="-214313" defTabSz="685800" fontAlgn="auto">
              <a:spcBef>
                <a:spcPts val="0"/>
              </a:spcBef>
              <a:spcAft>
                <a:spcPts val="0"/>
              </a:spcAft>
              <a:buFont typeface="Wingdings" panose="05000000000000000000" pitchFamily="2" charset="2"/>
              <a:buChar char="§"/>
            </a:pPr>
            <a:r>
              <a:rPr lang="en-ZA" sz="2000" dirty="0">
                <a:solidFill>
                  <a:prstClr val="black"/>
                </a:solidFill>
                <a:latin typeface="Arial" panose="020B0604020202020204" pitchFamily="34" charset="0"/>
                <a:cs typeface="Arial" panose="020B0604020202020204" pitchFamily="34" charset="0"/>
              </a:rPr>
              <a:t>At the initial stage,</a:t>
            </a:r>
            <a:r>
              <a:rPr lang="en-ZA" sz="2000" b="1" dirty="0">
                <a:solidFill>
                  <a:prstClr val="black"/>
                </a:solidFill>
                <a:latin typeface="Arial" panose="020B0604020202020204" pitchFamily="34" charset="0"/>
                <a:cs typeface="Arial" panose="020B0604020202020204" pitchFamily="34" charset="0"/>
              </a:rPr>
              <a:t> investigate the motive</a:t>
            </a:r>
            <a:r>
              <a:rPr lang="en-ZA" sz="2000" dirty="0">
                <a:solidFill>
                  <a:prstClr val="black"/>
                </a:solidFill>
                <a:latin typeface="Arial" panose="020B0604020202020204" pitchFamily="34" charset="0"/>
                <a:cs typeface="Arial" panose="020B0604020202020204" pitchFamily="34" charset="0"/>
              </a:rPr>
              <a:t> to establish elements of crime relating to extortion.</a:t>
            </a:r>
          </a:p>
          <a:p>
            <a:pPr marL="557213" lvl="1" indent="-214313" defTabSz="685800" fontAlgn="auto">
              <a:spcBef>
                <a:spcPts val="0"/>
              </a:spcBef>
              <a:spcAft>
                <a:spcPts val="0"/>
              </a:spcAft>
              <a:buFont typeface="Wingdings" panose="05000000000000000000" pitchFamily="2" charset="2"/>
              <a:buChar char="§"/>
            </a:pPr>
            <a:r>
              <a:rPr lang="en-ZA" sz="2000" dirty="0">
                <a:solidFill>
                  <a:prstClr val="black"/>
                </a:solidFill>
                <a:latin typeface="Arial" panose="020B0604020202020204" pitchFamily="34" charset="0"/>
                <a:cs typeface="Arial" panose="020B0604020202020204" pitchFamily="34" charset="0"/>
              </a:rPr>
              <a:t>Identify possible suspect/s.</a:t>
            </a:r>
          </a:p>
          <a:p>
            <a:pPr marL="557213" lvl="1" indent="-214313" defTabSz="685800" fontAlgn="auto">
              <a:spcBef>
                <a:spcPts val="0"/>
              </a:spcBef>
              <a:spcAft>
                <a:spcPts val="0"/>
              </a:spcAft>
              <a:buFont typeface="Wingdings" panose="05000000000000000000" pitchFamily="2" charset="2"/>
              <a:buChar char="§"/>
            </a:pPr>
            <a:r>
              <a:rPr lang="en-ZA" sz="2000" dirty="0">
                <a:solidFill>
                  <a:prstClr val="black"/>
                </a:solidFill>
                <a:latin typeface="Arial" panose="020B0604020202020204" pitchFamily="34" charset="0"/>
                <a:cs typeface="Arial" panose="020B0604020202020204" pitchFamily="34" charset="0"/>
              </a:rPr>
              <a:t>Engage Crime Intelligence (CI) for profiling of the identified suspect/s, to identify the threats and new trends.</a:t>
            </a:r>
          </a:p>
          <a:p>
            <a:pPr marL="557213" lvl="1" indent="-214313" defTabSz="685800" fontAlgn="auto">
              <a:spcBef>
                <a:spcPts val="0"/>
              </a:spcBef>
              <a:spcAft>
                <a:spcPts val="0"/>
              </a:spcAft>
              <a:buFont typeface="Wingdings" panose="05000000000000000000" pitchFamily="2" charset="2"/>
              <a:buChar char="§"/>
            </a:pPr>
            <a:r>
              <a:rPr lang="en-ZA" sz="2000" dirty="0">
                <a:solidFill>
                  <a:prstClr val="black"/>
                </a:solidFill>
                <a:latin typeface="Arial" panose="020B0604020202020204" pitchFamily="34" charset="0"/>
                <a:cs typeface="Arial" panose="020B0604020202020204" pitchFamily="34" charset="0"/>
              </a:rPr>
              <a:t>Create an organogram placing the identified possible suspects on their respective roles and obtain their detailed profiles and collection of evidence to link each identified suspect. </a:t>
            </a:r>
          </a:p>
          <a:p>
            <a:pPr defTabSz="685800" fontAlgn="auto">
              <a:spcBef>
                <a:spcPts val="0"/>
              </a:spcBef>
              <a:spcAft>
                <a:spcPts val="0"/>
              </a:spcAft>
            </a:pPr>
            <a:endParaRPr lang="en-ZA" sz="2000" b="1" u="sng" dirty="0">
              <a:solidFill>
                <a:prstClr val="black"/>
              </a:solidFill>
              <a:latin typeface="Arial" panose="020B0604020202020204" pitchFamily="34" charset="0"/>
              <a:cs typeface="Arial" panose="020B0604020202020204" pitchFamily="34" charset="0"/>
            </a:endParaRPr>
          </a:p>
          <a:p>
            <a:pPr defTabSz="685800" fontAlgn="auto">
              <a:spcBef>
                <a:spcPts val="0"/>
              </a:spcBef>
              <a:spcAft>
                <a:spcPts val="0"/>
              </a:spcAft>
            </a:pPr>
            <a:endParaRPr lang="en-ZA" sz="2000" b="1" u="sng" dirty="0">
              <a:solidFill>
                <a:prstClr val="black"/>
              </a:solidFill>
              <a:latin typeface="Arial" panose="020B0604020202020204" pitchFamily="34" charset="0"/>
              <a:cs typeface="Arial" panose="020B0604020202020204" pitchFamily="34" charset="0"/>
            </a:endParaRPr>
          </a:p>
          <a:p>
            <a:pPr defTabSz="685800" fontAlgn="auto">
              <a:spcBef>
                <a:spcPts val="0"/>
              </a:spcBef>
              <a:spcAft>
                <a:spcPts val="0"/>
              </a:spcAft>
            </a:pPr>
            <a:r>
              <a:rPr lang="en-ZA" sz="2000" b="1" u="sng" dirty="0">
                <a:solidFill>
                  <a:prstClr val="black"/>
                </a:solidFill>
                <a:latin typeface="Arial" panose="020B0604020202020204" pitchFamily="34" charset="0"/>
                <a:cs typeface="Arial" panose="020B0604020202020204" pitchFamily="34" charset="0"/>
              </a:rPr>
              <a:t>Optimal utilization of investigative aids </a:t>
            </a:r>
          </a:p>
          <a:p>
            <a:pPr marL="557213" lvl="1" indent="-214313" algn="just" defTabSz="685800" fontAlgn="auto">
              <a:spcAft>
                <a:spcPts val="0"/>
              </a:spcAft>
              <a:buFont typeface="Wingdings" panose="05000000000000000000" pitchFamily="2" charset="2"/>
              <a:buChar char="§"/>
              <a:tabLst>
                <a:tab pos="271463" algn="l"/>
              </a:tabLst>
              <a:defRPr/>
            </a:pPr>
            <a:r>
              <a:rPr lang="en-ZA" sz="2000" dirty="0">
                <a:solidFill>
                  <a:prstClr val="black"/>
                </a:solidFill>
                <a:latin typeface="Arial" panose="020B0604020202020204" pitchFamily="34" charset="0"/>
                <a:cs typeface="Arial" panose="020B0604020202020204" pitchFamily="34" charset="0"/>
              </a:rPr>
              <a:t>Proper crime scenes management, coordination of the </a:t>
            </a:r>
            <a:r>
              <a:rPr lang="en-ZA" sz="2000" b="1" dirty="0">
                <a:solidFill>
                  <a:prstClr val="black"/>
                </a:solidFill>
                <a:latin typeface="Arial" pitchFamily="34" charset="0"/>
                <a:cs typeface="Arial" pitchFamily="34" charset="0"/>
              </a:rPr>
              <a:t>fingerprints process and other forensic leads/evidence </a:t>
            </a:r>
            <a:r>
              <a:rPr lang="en-ZA" sz="2000" dirty="0">
                <a:solidFill>
                  <a:prstClr val="black"/>
                </a:solidFill>
                <a:latin typeface="Arial" pitchFamily="34" charset="0"/>
                <a:cs typeface="Arial" pitchFamily="34" charset="0"/>
              </a:rPr>
              <a:t>for identified crime scenes (in case of shooting incidents).</a:t>
            </a:r>
          </a:p>
          <a:p>
            <a:pPr marL="557213" lvl="1" indent="-214313" defTabSz="685800" fontAlgn="auto">
              <a:spcBef>
                <a:spcPts val="0"/>
              </a:spcBef>
              <a:spcAft>
                <a:spcPts val="0"/>
              </a:spcAft>
              <a:buFont typeface="Wingdings" panose="05000000000000000000" pitchFamily="2" charset="2"/>
              <a:buChar char="§"/>
            </a:pPr>
            <a:r>
              <a:rPr lang="en-ZA" sz="2000" dirty="0">
                <a:solidFill>
                  <a:prstClr val="black"/>
                </a:solidFill>
                <a:latin typeface="Arial" pitchFamily="34" charset="0"/>
                <a:cs typeface="Arial" pitchFamily="34" charset="0"/>
              </a:rPr>
              <a:t>Analysis and examination by experts in support of the investigation i.e. ballistic analyst, digital forensic analyst, and Section 205 data analyst.</a:t>
            </a:r>
          </a:p>
          <a:p>
            <a:endParaRPr lang="en-ZA"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70AAA570-3596-44A9-950A-E638EE719369}" type="slidenum">
              <a:rPr lang="en-ZA" smtClean="0"/>
              <a:t>12</a:t>
            </a:fld>
            <a:endParaRPr lang="en-ZA" dirty="0"/>
          </a:p>
        </p:txBody>
      </p:sp>
    </p:spTree>
    <p:extLst>
      <p:ext uri="{BB962C8B-B14F-4D97-AF65-F5344CB8AC3E}">
        <p14:creationId xmlns:p14="http://schemas.microsoft.com/office/powerpoint/2010/main" val="36873045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2"/>
          <p:cNvSpPr txBox="1">
            <a:spLocks/>
          </p:cNvSpPr>
          <p:nvPr/>
        </p:nvSpPr>
        <p:spPr>
          <a:xfrm>
            <a:off x="9308302" y="4787535"/>
            <a:ext cx="445770" cy="241459"/>
          </a:xfrm>
          <a:prstGeom prst="bracketPair">
            <a:avLst>
              <a:gd name="adj" fmla="val 17949"/>
            </a:avLst>
          </a:prstGeom>
          <a:ln w="19050">
            <a:solidFill>
              <a:srgbClr val="FFFFFF"/>
            </a:solidFill>
          </a:ln>
        </p:spPr>
        <p:txBody>
          <a:bodyPr vert="horz" lIns="0" tIns="0" rIns="0" bIns="0" rtlCol="0" anchor="ctr"/>
          <a:lstStyle>
            <a:defPPr>
              <a:defRPr lang="en-US"/>
            </a:defPPr>
            <a:lvl1pPr marL="0" algn="ctr" defTabSz="457200" rtl="0" eaLnBrk="1" latinLnBrk="0" hangingPunct="1">
              <a:defRPr sz="18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342900">
              <a:defRPr/>
            </a:pPr>
            <a:r>
              <a:rPr lang="en-US" sz="1097" dirty="0">
                <a:latin typeface="Calibri"/>
              </a:rPr>
              <a:t>3</a:t>
            </a:r>
          </a:p>
        </p:txBody>
      </p:sp>
      <p:sp>
        <p:nvSpPr>
          <p:cNvPr id="9" name="Title 1"/>
          <p:cNvSpPr txBox="1">
            <a:spLocks/>
          </p:cNvSpPr>
          <p:nvPr/>
        </p:nvSpPr>
        <p:spPr>
          <a:xfrm>
            <a:off x="-105878" y="827774"/>
            <a:ext cx="9949192" cy="494500"/>
          </a:xfrm>
          <a:prstGeom prst="rect">
            <a:avLst/>
          </a:prstGeom>
          <a:noFill/>
        </p:spPr>
        <p:txBody>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defTabSz="685800"/>
            <a:r>
              <a:rPr lang="en-ZA" sz="4000" b="1" spc="-75" dirty="0">
                <a:solidFill>
                  <a:srgbClr val="002060"/>
                </a:solidFill>
                <a:latin typeface="Arial" panose="020B0604020202020204" pitchFamily="34" charset="0"/>
                <a:cs typeface="Arial" panose="020B0604020202020204" pitchFamily="34" charset="0"/>
              </a:rPr>
              <a:t>OPERATIONAL APPROACH</a:t>
            </a:r>
          </a:p>
        </p:txBody>
      </p:sp>
      <p:sp>
        <p:nvSpPr>
          <p:cNvPr id="2" name="Rectangle 1"/>
          <p:cNvSpPr/>
          <p:nvPr/>
        </p:nvSpPr>
        <p:spPr>
          <a:xfrm>
            <a:off x="2870921" y="2005284"/>
            <a:ext cx="6515286" cy="767646"/>
          </a:xfrm>
          <a:prstGeom prst="rect">
            <a:avLst/>
          </a:prstGeom>
        </p:spPr>
        <p:txBody>
          <a:bodyPr wrap="square">
            <a:spAutoFit/>
          </a:bodyPr>
          <a:lstStyle/>
          <a:p>
            <a:pPr marL="403979" lvl="2" defTabSz="685800"/>
            <a:endParaRPr lang="en-ZA" sz="1097" dirty="0">
              <a:solidFill>
                <a:prstClr val="black"/>
              </a:solidFill>
              <a:latin typeface="Calibri"/>
            </a:endParaRPr>
          </a:p>
          <a:p>
            <a:pPr marL="125373" lvl="1" defTabSz="685800"/>
            <a:endParaRPr lang="en-ZA" sz="1097" dirty="0">
              <a:solidFill>
                <a:prstClr val="black"/>
              </a:solidFill>
              <a:latin typeface="Calibri"/>
            </a:endParaRPr>
          </a:p>
          <a:p>
            <a:pPr marL="299502" lvl="1" indent="-174129" defTabSz="685800">
              <a:buFontTx/>
              <a:buChar char="-"/>
            </a:pPr>
            <a:endParaRPr lang="en-ZA" sz="1097" dirty="0">
              <a:solidFill>
                <a:prstClr val="black"/>
              </a:solidFill>
              <a:latin typeface="Calibri"/>
            </a:endParaRPr>
          </a:p>
          <a:p>
            <a:pPr marL="403979" lvl="2" defTabSz="685800"/>
            <a:endParaRPr lang="en-ZA" sz="1097" dirty="0">
              <a:solidFill>
                <a:prstClr val="black"/>
              </a:solidFill>
              <a:latin typeface="Calibri"/>
            </a:endParaRPr>
          </a:p>
        </p:txBody>
      </p:sp>
      <p:sp>
        <p:nvSpPr>
          <p:cNvPr id="10" name="Rectangle 9"/>
          <p:cNvSpPr/>
          <p:nvPr/>
        </p:nvSpPr>
        <p:spPr>
          <a:xfrm>
            <a:off x="1740265" y="1694767"/>
            <a:ext cx="8961895" cy="4093428"/>
          </a:xfrm>
          <a:prstGeom prst="rect">
            <a:avLst/>
          </a:prstGeom>
        </p:spPr>
        <p:txBody>
          <a:bodyPr wrap="square">
            <a:spAutoFit/>
          </a:bodyPr>
          <a:lstStyle/>
          <a:p>
            <a:pPr defTabSz="685800"/>
            <a:r>
              <a:rPr lang="en-ZA" sz="2000" dirty="0">
                <a:solidFill>
                  <a:prstClr val="black"/>
                </a:solidFill>
                <a:latin typeface="Arial" panose="020B0604020202020204" pitchFamily="34" charset="0"/>
                <a:cs typeface="Arial" panose="020B0604020202020204" pitchFamily="34" charset="0"/>
              </a:rPr>
              <a:t>To neutralise the threat (perpetrators) further concepts are utilised as follows: </a:t>
            </a:r>
          </a:p>
          <a:p>
            <a:pPr defTabSz="685800"/>
            <a:endParaRPr lang="en-ZA" sz="2000" dirty="0">
              <a:solidFill>
                <a:prstClr val="black"/>
              </a:solidFill>
              <a:latin typeface="Arial" panose="020B0604020202020204" pitchFamily="34" charset="0"/>
              <a:cs typeface="Arial" panose="020B0604020202020204" pitchFamily="34" charset="0"/>
            </a:endParaRPr>
          </a:p>
          <a:p>
            <a:pPr defTabSz="685800"/>
            <a:r>
              <a:rPr lang="en-ZA" sz="2000" b="1" u="sng" dirty="0">
                <a:solidFill>
                  <a:prstClr val="black"/>
                </a:solidFill>
                <a:latin typeface="Arial" panose="020B0604020202020204" pitchFamily="34" charset="0"/>
                <a:cs typeface="Arial" panose="020B0604020202020204" pitchFamily="34" charset="0"/>
              </a:rPr>
              <a:t>Man-Marking concept </a:t>
            </a:r>
            <a:endParaRPr lang="en-ZA" sz="2000" dirty="0">
              <a:solidFill>
                <a:prstClr val="black"/>
              </a:solidFill>
              <a:latin typeface="Arial" panose="020B0604020202020204" pitchFamily="34" charset="0"/>
              <a:cs typeface="Arial" panose="020B0604020202020204" pitchFamily="34" charset="0"/>
            </a:endParaRPr>
          </a:p>
          <a:p>
            <a:pPr marL="557213" lvl="1" indent="-214313" algn="just" defTabSz="685800">
              <a:buFont typeface="Wingdings" panose="05000000000000000000" pitchFamily="2" charset="2"/>
              <a:buChar char="§"/>
            </a:pPr>
            <a:r>
              <a:rPr lang="en-ZA" sz="2000" dirty="0">
                <a:solidFill>
                  <a:prstClr val="black"/>
                </a:solidFill>
                <a:latin typeface="Arial" panose="020B0604020202020204" pitchFamily="34" charset="0"/>
                <a:cs typeface="Arial" panose="020B0604020202020204" pitchFamily="34" charset="0"/>
              </a:rPr>
              <a:t>Identify the involvement of suspects through information gathering</a:t>
            </a:r>
          </a:p>
          <a:p>
            <a:pPr marL="557213" lvl="1" indent="-214313" algn="just" defTabSz="685800">
              <a:buFont typeface="Wingdings" panose="05000000000000000000" pitchFamily="2" charset="2"/>
              <a:buChar char="§"/>
            </a:pPr>
            <a:r>
              <a:rPr lang="en-ZA" sz="2000" dirty="0">
                <a:solidFill>
                  <a:prstClr val="black"/>
                </a:solidFill>
                <a:latin typeface="Arial" panose="020B0604020202020204" pitchFamily="34" charset="0"/>
                <a:cs typeface="Arial" panose="020B0604020202020204" pitchFamily="34" charset="0"/>
              </a:rPr>
              <a:t>Conduct profiles to identify previous cases that were withdrawn to resuscitate the cases.</a:t>
            </a:r>
          </a:p>
          <a:p>
            <a:pPr marL="557213" lvl="1" indent="-214313" algn="just" defTabSz="685800">
              <a:buFont typeface="Wingdings" panose="05000000000000000000" pitchFamily="2" charset="2"/>
              <a:buChar char="§"/>
            </a:pPr>
            <a:r>
              <a:rPr lang="en-ZA" sz="2000" dirty="0">
                <a:solidFill>
                  <a:prstClr val="black"/>
                </a:solidFill>
                <a:latin typeface="Arial" panose="020B0604020202020204" pitchFamily="34" charset="0"/>
                <a:cs typeface="Arial" panose="020B0604020202020204" pitchFamily="34" charset="0"/>
              </a:rPr>
              <a:t>Analyse all cases against the suspect/s to identify similarities on cartridge cases, modus operandi, vehicles, etc.</a:t>
            </a:r>
          </a:p>
          <a:p>
            <a:pPr marL="557213" lvl="1" indent="-214313" algn="just" defTabSz="685800">
              <a:buFont typeface="Wingdings" panose="05000000000000000000" pitchFamily="2" charset="2"/>
              <a:buChar char="§"/>
            </a:pPr>
            <a:r>
              <a:rPr lang="en-ZA" sz="2000" dirty="0">
                <a:solidFill>
                  <a:prstClr val="black"/>
                </a:solidFill>
                <a:latin typeface="Arial" panose="020B0604020202020204" pitchFamily="34" charset="0"/>
                <a:cs typeface="Arial" panose="020B0604020202020204" pitchFamily="34" charset="0"/>
              </a:rPr>
              <a:t>Collect evidence to link the </a:t>
            </a:r>
            <a:r>
              <a:rPr lang="en-ZA" sz="2000" dirty="0" smtClean="0">
                <a:solidFill>
                  <a:prstClr val="black"/>
                </a:solidFill>
                <a:latin typeface="Arial" panose="020B0604020202020204" pitchFamily="34" charset="0"/>
                <a:cs typeface="Arial" panose="020B0604020202020204" pitchFamily="34" charset="0"/>
              </a:rPr>
              <a:t>suspect/s </a:t>
            </a:r>
            <a:r>
              <a:rPr lang="en-ZA" sz="2000" dirty="0">
                <a:solidFill>
                  <a:prstClr val="black"/>
                </a:solidFill>
                <a:latin typeface="Arial" panose="020B0604020202020204" pitchFamily="34" charset="0"/>
                <a:cs typeface="Arial" panose="020B0604020202020204" pitchFamily="34" charset="0"/>
              </a:rPr>
              <a:t>to as many cases as </a:t>
            </a:r>
            <a:r>
              <a:rPr lang="en-ZA" sz="2000" dirty="0" smtClean="0">
                <a:solidFill>
                  <a:prstClr val="black"/>
                </a:solidFill>
                <a:latin typeface="Arial" panose="020B0604020202020204" pitchFamily="34" charset="0"/>
                <a:cs typeface="Arial" panose="020B0604020202020204" pitchFamily="34" charset="0"/>
              </a:rPr>
              <a:t>possible. </a:t>
            </a:r>
            <a:endParaRPr lang="en-ZA" sz="2000" dirty="0">
              <a:solidFill>
                <a:prstClr val="black"/>
              </a:solidFill>
              <a:latin typeface="Arial" panose="020B0604020202020204" pitchFamily="34" charset="0"/>
              <a:cs typeface="Arial" panose="020B0604020202020204" pitchFamily="34" charset="0"/>
            </a:endParaRPr>
          </a:p>
          <a:p>
            <a:pPr marL="557213" lvl="1" indent="-214313" algn="just" defTabSz="685800">
              <a:buFont typeface="Wingdings" panose="05000000000000000000" pitchFamily="2" charset="2"/>
              <a:buChar char="§"/>
            </a:pPr>
            <a:r>
              <a:rPr lang="en-ZA" sz="2000" dirty="0">
                <a:solidFill>
                  <a:prstClr val="black"/>
                </a:solidFill>
                <a:latin typeface="Arial" panose="020B0604020202020204" pitchFamily="34" charset="0"/>
                <a:cs typeface="Arial" panose="020B0604020202020204" pitchFamily="34" charset="0"/>
              </a:rPr>
              <a:t>Arrest and charge the </a:t>
            </a:r>
            <a:r>
              <a:rPr lang="en-ZA" sz="2000" dirty="0" smtClean="0">
                <a:solidFill>
                  <a:prstClr val="black"/>
                </a:solidFill>
                <a:latin typeface="Arial" panose="020B0604020202020204" pitchFamily="34" charset="0"/>
                <a:cs typeface="Arial" panose="020B0604020202020204" pitchFamily="34" charset="0"/>
              </a:rPr>
              <a:t>suspects.</a:t>
            </a:r>
            <a:endParaRPr lang="en-ZA" sz="2000" dirty="0">
              <a:solidFill>
                <a:prstClr val="black"/>
              </a:solidFill>
              <a:latin typeface="Arial" panose="020B0604020202020204" pitchFamily="34" charset="0"/>
              <a:cs typeface="Arial" panose="020B0604020202020204" pitchFamily="34" charset="0"/>
            </a:endParaRPr>
          </a:p>
          <a:p>
            <a:pPr marL="557213" lvl="1" indent="-214313" algn="just" defTabSz="685800">
              <a:buFont typeface="Wingdings" panose="05000000000000000000" pitchFamily="2" charset="2"/>
              <a:buChar char="§"/>
            </a:pPr>
            <a:r>
              <a:rPr lang="en-ZA" sz="2000" dirty="0">
                <a:solidFill>
                  <a:prstClr val="black"/>
                </a:solidFill>
                <a:latin typeface="Arial" panose="020B0604020202020204" pitchFamily="34" charset="0"/>
                <a:cs typeface="Arial" panose="020B0604020202020204" pitchFamily="34" charset="0"/>
              </a:rPr>
              <a:t>Monitoring of data </a:t>
            </a:r>
            <a:r>
              <a:rPr lang="en-ZA" sz="2000" dirty="0" smtClean="0">
                <a:solidFill>
                  <a:prstClr val="black"/>
                </a:solidFill>
                <a:latin typeface="Arial" panose="020B0604020202020204" pitchFamily="34" charset="0"/>
                <a:cs typeface="Arial" panose="020B0604020202020204" pitchFamily="34" charset="0"/>
              </a:rPr>
              <a:t>integrity. </a:t>
            </a:r>
            <a:endParaRPr lang="en-ZA" sz="2000" dirty="0">
              <a:solidFill>
                <a:prstClr val="black"/>
              </a:solidFill>
              <a:latin typeface="Arial" panose="020B0604020202020204" pitchFamily="34" charset="0"/>
              <a:cs typeface="Arial" panose="020B0604020202020204" pitchFamily="34" charset="0"/>
            </a:endParaRPr>
          </a:p>
          <a:p>
            <a:pPr marL="342900" lvl="1" algn="just" defTabSz="685800"/>
            <a:endParaRPr lang="en-ZA" sz="2000" dirty="0">
              <a:solidFill>
                <a:prstClr val="black"/>
              </a:solidFill>
              <a:latin typeface="Arial" panose="020B0604020202020204" pitchFamily="34" charset="0"/>
              <a:cs typeface="Arial" panose="020B0604020202020204" pitchFamily="34" charset="0"/>
            </a:endParaRPr>
          </a:p>
          <a:p>
            <a:pPr defTabSz="685800"/>
            <a:r>
              <a:rPr lang="en-ZA" sz="2000" b="1" dirty="0">
                <a:solidFill>
                  <a:prstClr val="black"/>
                </a:solidFill>
                <a:latin typeface="Arial" panose="020B0604020202020204" pitchFamily="34" charset="0"/>
                <a:cs typeface="Arial" panose="020B0604020202020204" pitchFamily="34" charset="0"/>
              </a:rPr>
              <a:t> </a:t>
            </a:r>
            <a:endParaRPr lang="en-ZA" sz="2000" dirty="0">
              <a:solidFill>
                <a:prstClr val="black"/>
              </a:solidFill>
              <a:latin typeface="Arial" panose="020B0604020202020204" pitchFamily="34" charset="0"/>
              <a:cs typeface="Arial" panose="020B0604020202020204" pitchFamily="34" charset="0"/>
            </a:endParaRPr>
          </a:p>
        </p:txBody>
      </p:sp>
      <p:sp>
        <p:nvSpPr>
          <p:cNvPr id="3" name="Footer Placeholder 2"/>
          <p:cNvSpPr>
            <a:spLocks noGrp="1"/>
          </p:cNvSpPr>
          <p:nvPr>
            <p:ph type="ftr" sz="quarter" idx="11"/>
          </p:nvPr>
        </p:nvSpPr>
        <p:spPr>
          <a:xfrm>
            <a:off x="4552188" y="5769273"/>
            <a:ext cx="2895600" cy="231479"/>
          </a:xfrm>
        </p:spPr>
        <p:txBody>
          <a:bodyPr/>
          <a:lstStyle/>
          <a:p>
            <a:pPr defTabSz="685800"/>
            <a:r>
              <a:rPr lang="en-US" dirty="0">
                <a:latin typeface="Calibri"/>
              </a:rPr>
              <a:t>SECRET</a:t>
            </a:r>
          </a:p>
        </p:txBody>
      </p:sp>
      <p:sp>
        <p:nvSpPr>
          <p:cNvPr id="6" name="Slide Number Placeholder 5"/>
          <p:cNvSpPr>
            <a:spLocks noGrp="1"/>
          </p:cNvSpPr>
          <p:nvPr>
            <p:ph type="sldNum" sz="quarter" idx="12"/>
          </p:nvPr>
        </p:nvSpPr>
        <p:spPr/>
        <p:txBody>
          <a:bodyPr/>
          <a:lstStyle/>
          <a:p>
            <a:pPr defTabSz="685800"/>
            <a:fld id="{6D22F896-40B5-4ADD-8801-0D06FADFA095}" type="slidenum">
              <a:rPr lang="en-US">
                <a:latin typeface="Calibri"/>
                <a:cs typeface="+mn-cs"/>
              </a:rPr>
              <a:pPr defTabSz="685800"/>
              <a:t>13</a:t>
            </a:fld>
            <a:endParaRPr lang="en-US" dirty="0">
              <a:latin typeface="Calibri"/>
              <a:cs typeface="+mn-cs"/>
            </a:endParaRPr>
          </a:p>
        </p:txBody>
      </p:sp>
    </p:spTree>
    <p:extLst>
      <p:ext uri="{BB962C8B-B14F-4D97-AF65-F5344CB8AC3E}">
        <p14:creationId xmlns:p14="http://schemas.microsoft.com/office/powerpoint/2010/main" val="6667458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1DF5687-5139-43A1-A168-9E65ABE5D31A}" type="slidenum">
              <a:rPr lang="en-ZA" altLang="en-US" smtClean="0"/>
              <a:pPr>
                <a:defRPr/>
              </a:pPr>
              <a:t>14</a:t>
            </a:fld>
            <a:endParaRPr lang="en-ZA" altLang="en-US"/>
          </a:p>
        </p:txBody>
      </p:sp>
      <p:sp>
        <p:nvSpPr>
          <p:cNvPr id="3" name="Rectangle 2"/>
          <p:cNvSpPr/>
          <p:nvPr/>
        </p:nvSpPr>
        <p:spPr>
          <a:xfrm>
            <a:off x="904775" y="1636296"/>
            <a:ext cx="10587789" cy="3275976"/>
          </a:xfrm>
          <a:prstGeom prst="rect">
            <a:avLst/>
          </a:prstGeom>
        </p:spPr>
        <p:txBody>
          <a:bodyPr wrap="square">
            <a:spAutoFit/>
          </a:bodyPr>
          <a:lstStyle/>
          <a:p>
            <a:pPr defTabSz="685800"/>
            <a:r>
              <a:rPr lang="en-ZA" sz="2000" b="1" u="sng" dirty="0">
                <a:solidFill>
                  <a:prstClr val="black"/>
                </a:solidFill>
                <a:latin typeface="Arial" panose="020B0604020202020204" pitchFamily="34" charset="0"/>
                <a:cs typeface="Arial" panose="020B0604020202020204" pitchFamily="34" charset="0"/>
              </a:rPr>
              <a:t>Opposition of Bail </a:t>
            </a:r>
            <a:endParaRPr lang="en-ZA" sz="2000" dirty="0">
              <a:solidFill>
                <a:prstClr val="black"/>
              </a:solidFill>
              <a:latin typeface="Arial" panose="020B0604020202020204" pitchFamily="34" charset="0"/>
              <a:cs typeface="Arial" panose="020B0604020202020204" pitchFamily="34" charset="0"/>
            </a:endParaRPr>
          </a:p>
          <a:p>
            <a:pPr marL="557213" lvl="1" indent="-214313" defTabSz="685800">
              <a:buFont typeface="Wingdings" panose="05000000000000000000" pitchFamily="2" charset="2"/>
              <a:buChar char="§"/>
            </a:pPr>
            <a:r>
              <a:rPr lang="en-ZA" sz="2000" dirty="0">
                <a:solidFill>
                  <a:prstClr val="black"/>
                </a:solidFill>
                <a:latin typeface="Arial" panose="020B0604020202020204" pitchFamily="34" charset="0"/>
                <a:cs typeface="Arial" panose="020B0604020202020204" pitchFamily="34" charset="0"/>
              </a:rPr>
              <a:t>Conduct bail investigation including criminal records of the </a:t>
            </a:r>
            <a:r>
              <a:rPr lang="en-ZA" sz="2000" dirty="0" smtClean="0">
                <a:solidFill>
                  <a:prstClr val="black"/>
                </a:solidFill>
                <a:latin typeface="Arial" panose="020B0604020202020204" pitchFamily="34" charset="0"/>
                <a:cs typeface="Arial" panose="020B0604020202020204" pitchFamily="34" charset="0"/>
              </a:rPr>
              <a:t>suspects. </a:t>
            </a:r>
            <a:endParaRPr lang="en-ZA" sz="2000" dirty="0">
              <a:solidFill>
                <a:prstClr val="black"/>
              </a:solidFill>
              <a:latin typeface="Arial" panose="020B0604020202020204" pitchFamily="34" charset="0"/>
              <a:cs typeface="Arial" panose="020B0604020202020204" pitchFamily="34" charset="0"/>
            </a:endParaRPr>
          </a:p>
          <a:p>
            <a:pPr marL="557213" lvl="1" indent="-214313" defTabSz="685800">
              <a:buFont typeface="Wingdings" panose="05000000000000000000" pitchFamily="2" charset="2"/>
              <a:buChar char="§"/>
            </a:pPr>
            <a:r>
              <a:rPr lang="en-ZA" sz="2000" dirty="0">
                <a:solidFill>
                  <a:prstClr val="black"/>
                </a:solidFill>
                <a:latin typeface="Arial" panose="020B0604020202020204" pitchFamily="34" charset="0"/>
                <a:cs typeface="Arial" panose="020B0604020202020204" pitchFamily="34" charset="0"/>
              </a:rPr>
              <a:t>Ensure court attendance by investigating </a:t>
            </a:r>
            <a:r>
              <a:rPr lang="en-ZA" sz="2000" dirty="0" smtClean="0">
                <a:solidFill>
                  <a:prstClr val="black"/>
                </a:solidFill>
                <a:latin typeface="Arial" panose="020B0604020202020204" pitchFamily="34" charset="0"/>
                <a:cs typeface="Arial" panose="020B0604020202020204" pitchFamily="34" charset="0"/>
              </a:rPr>
              <a:t>team.</a:t>
            </a:r>
            <a:endParaRPr lang="en-ZA" sz="2000" dirty="0">
              <a:solidFill>
                <a:prstClr val="black"/>
              </a:solidFill>
              <a:latin typeface="Arial" panose="020B0604020202020204" pitchFamily="34" charset="0"/>
              <a:cs typeface="Arial" panose="020B0604020202020204" pitchFamily="34" charset="0"/>
            </a:endParaRPr>
          </a:p>
          <a:p>
            <a:pPr marL="557213" lvl="1" indent="-214313" defTabSz="685800">
              <a:buFont typeface="Wingdings" panose="05000000000000000000" pitchFamily="2" charset="2"/>
              <a:buChar char="§"/>
            </a:pPr>
            <a:r>
              <a:rPr lang="en-ZA" sz="2000" dirty="0">
                <a:solidFill>
                  <a:prstClr val="black"/>
                </a:solidFill>
                <a:latin typeface="Arial" panose="020B0604020202020204" pitchFamily="34" charset="0"/>
                <a:cs typeface="Arial" panose="020B0604020202020204" pitchFamily="34" charset="0"/>
              </a:rPr>
              <a:t>Prepare oral evidence in terms of aggravating factors that will ensure bail is denied</a:t>
            </a:r>
          </a:p>
          <a:p>
            <a:pPr marL="557213" lvl="1" indent="-214313" defTabSz="685800">
              <a:buFont typeface="Wingdings" panose="05000000000000000000" pitchFamily="2" charset="2"/>
              <a:buChar char="§"/>
            </a:pPr>
            <a:r>
              <a:rPr lang="en-ZA" sz="2000" dirty="0">
                <a:solidFill>
                  <a:prstClr val="black"/>
                </a:solidFill>
                <a:latin typeface="Arial" panose="020B0604020202020204" pitchFamily="34" charset="0"/>
                <a:cs typeface="Arial" panose="020B0604020202020204" pitchFamily="34" charset="0"/>
              </a:rPr>
              <a:t>Preparation of bail opposition in conjunction with the assigned </a:t>
            </a:r>
            <a:r>
              <a:rPr lang="en-ZA" sz="2000" dirty="0" smtClean="0">
                <a:solidFill>
                  <a:prstClr val="black"/>
                </a:solidFill>
                <a:latin typeface="Arial" panose="020B0604020202020204" pitchFamily="34" charset="0"/>
                <a:cs typeface="Arial" panose="020B0604020202020204" pitchFamily="34" charset="0"/>
              </a:rPr>
              <a:t>prosecutor. </a:t>
            </a:r>
            <a:endParaRPr lang="en-ZA" sz="2000" dirty="0">
              <a:solidFill>
                <a:prstClr val="black"/>
              </a:solidFill>
              <a:latin typeface="Arial" panose="020B0604020202020204" pitchFamily="34" charset="0"/>
              <a:cs typeface="Arial" panose="020B0604020202020204" pitchFamily="34" charset="0"/>
            </a:endParaRPr>
          </a:p>
          <a:p>
            <a:pPr defTabSz="685800"/>
            <a:endParaRPr lang="en-ZA" sz="2000" b="1" u="sng" dirty="0">
              <a:solidFill>
                <a:prstClr val="black"/>
              </a:solidFill>
              <a:latin typeface="Arial" panose="020B0604020202020204" pitchFamily="34" charset="0"/>
              <a:cs typeface="Arial" panose="020B0604020202020204" pitchFamily="34" charset="0"/>
            </a:endParaRPr>
          </a:p>
          <a:p>
            <a:pPr defTabSz="685800"/>
            <a:r>
              <a:rPr lang="en-ZA" sz="2000" b="1" u="sng" dirty="0">
                <a:solidFill>
                  <a:prstClr val="black"/>
                </a:solidFill>
                <a:latin typeface="Arial" panose="020B0604020202020204" pitchFamily="34" charset="0"/>
                <a:cs typeface="Arial" panose="020B0604020202020204" pitchFamily="34" charset="0"/>
              </a:rPr>
              <a:t>Enforcement of Firearms Control Act, Act No. 60 of 2000</a:t>
            </a:r>
            <a:endParaRPr lang="en-ZA" sz="2000" dirty="0">
              <a:solidFill>
                <a:prstClr val="black"/>
              </a:solidFill>
              <a:latin typeface="Arial" panose="020B0604020202020204" pitchFamily="34" charset="0"/>
              <a:cs typeface="Arial" panose="020B0604020202020204" pitchFamily="34" charset="0"/>
            </a:endParaRPr>
          </a:p>
          <a:p>
            <a:pPr marL="557213" lvl="1" indent="-214313" defTabSz="685800">
              <a:buFont typeface="Wingdings" panose="05000000000000000000" pitchFamily="2" charset="2"/>
              <a:buChar char="§"/>
            </a:pPr>
            <a:r>
              <a:rPr lang="en-ZA" sz="2000" dirty="0">
                <a:solidFill>
                  <a:prstClr val="black"/>
                </a:solidFill>
                <a:latin typeface="Arial" panose="020B0604020202020204" pitchFamily="34" charset="0"/>
                <a:cs typeface="Arial" panose="020B0604020202020204" pitchFamily="34" charset="0"/>
              </a:rPr>
              <a:t>Profile suspects to determine ownership of firearms</a:t>
            </a:r>
          </a:p>
          <a:p>
            <a:pPr marL="557213" lvl="1" indent="-214313" defTabSz="685800">
              <a:buFont typeface="Wingdings" panose="05000000000000000000" pitchFamily="2" charset="2"/>
              <a:buChar char="§"/>
            </a:pPr>
            <a:r>
              <a:rPr lang="en-ZA" sz="2000" dirty="0">
                <a:solidFill>
                  <a:prstClr val="black"/>
                </a:solidFill>
                <a:latin typeface="Arial" panose="020B0604020202020204" pitchFamily="34" charset="0"/>
                <a:cs typeface="Arial" panose="020B0604020202020204" pitchFamily="34" charset="0"/>
              </a:rPr>
              <a:t>Conduct compliance inspection on the identified suspects/security companies</a:t>
            </a:r>
          </a:p>
          <a:p>
            <a:pPr marL="557213" lvl="1" indent="-214313" defTabSz="685800">
              <a:buFont typeface="Wingdings" panose="05000000000000000000" pitchFamily="2" charset="2"/>
              <a:buChar char="§"/>
            </a:pPr>
            <a:r>
              <a:rPr lang="en-ZA" sz="2000" dirty="0">
                <a:solidFill>
                  <a:prstClr val="black"/>
                </a:solidFill>
                <a:latin typeface="Arial" panose="020B0604020202020204" pitchFamily="34" charset="0"/>
                <a:cs typeface="Arial" panose="020B0604020202020204" pitchFamily="34" charset="0"/>
              </a:rPr>
              <a:t>Submit firearms for ballistic testing</a:t>
            </a:r>
            <a:endParaRPr lang="en-ZA" sz="2000" dirty="0">
              <a:solidFill>
                <a:prstClr val="black"/>
              </a:solidFill>
              <a:latin typeface="Arial" panose="020B0604020202020204" pitchFamily="34" charset="0"/>
              <a:cs typeface="Arial" panose="020B0604020202020204" pitchFamily="34" charset="0"/>
            </a:endParaRPr>
          </a:p>
        </p:txBody>
      </p:sp>
      <p:sp>
        <p:nvSpPr>
          <p:cNvPr id="5" name="Rectangle 4"/>
          <p:cNvSpPr/>
          <p:nvPr/>
        </p:nvSpPr>
        <p:spPr>
          <a:xfrm>
            <a:off x="837398" y="818147"/>
            <a:ext cx="8239225" cy="1323439"/>
          </a:xfrm>
          <a:prstGeom prst="rect">
            <a:avLst/>
          </a:prstGeom>
        </p:spPr>
        <p:txBody>
          <a:bodyPr wrap="square">
            <a:spAutoFit/>
          </a:bodyPr>
          <a:lstStyle/>
          <a:p>
            <a:r>
              <a:rPr lang="en-ZA" sz="4000" b="1" spc="-75" dirty="0">
                <a:solidFill>
                  <a:srgbClr val="002060"/>
                </a:solidFill>
                <a:latin typeface="Arial" panose="020B0604020202020204" pitchFamily="34" charset="0"/>
                <a:cs typeface="Arial" panose="020B0604020202020204" pitchFamily="34" charset="0"/>
              </a:rPr>
              <a:t>OPERATIONAL APPROACH</a:t>
            </a:r>
            <a:r>
              <a:rPr lang="en-ZA" sz="4000" spc="-75" dirty="0">
                <a:solidFill>
                  <a:schemeClr val="accent5">
                    <a:lumMod val="50000"/>
                  </a:schemeClr>
                </a:solidFill>
                <a:latin typeface="Arial" panose="020B0604020202020204" pitchFamily="34" charset="0"/>
                <a:cs typeface="Arial" panose="020B0604020202020204" pitchFamily="34" charset="0"/>
              </a:rPr>
              <a:t/>
            </a:r>
            <a:br>
              <a:rPr lang="en-ZA" sz="4000" spc="-75" dirty="0">
                <a:solidFill>
                  <a:schemeClr val="accent5">
                    <a:lumMod val="50000"/>
                  </a:schemeClr>
                </a:solidFill>
                <a:latin typeface="Arial" panose="020B0604020202020204" pitchFamily="34" charset="0"/>
                <a:cs typeface="Arial" panose="020B0604020202020204" pitchFamily="34" charset="0"/>
              </a:rPr>
            </a:br>
            <a:endParaRPr lang="en-ZA" sz="4000" dirty="0">
              <a:solidFill>
                <a:schemeClr val="accent5">
                  <a:lumMod val="50000"/>
                </a:schemeClr>
              </a:solidFill>
            </a:endParaRPr>
          </a:p>
        </p:txBody>
      </p:sp>
    </p:spTree>
    <p:extLst>
      <p:ext uri="{BB962C8B-B14F-4D97-AF65-F5344CB8AC3E}">
        <p14:creationId xmlns:p14="http://schemas.microsoft.com/office/powerpoint/2010/main" val="19194046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9536" y="202132"/>
            <a:ext cx="8455912" cy="778596"/>
          </a:xfrm>
        </p:spPr>
        <p:txBody>
          <a:bodyPr>
            <a:normAutofit/>
          </a:bodyPr>
          <a:lstStyle/>
          <a:p>
            <a:r>
              <a:rPr lang="en-ZA" dirty="0" smtClean="0">
                <a:latin typeface="Arial" panose="020B0604020202020204" pitchFamily="34" charset="0"/>
                <a:cs typeface="Arial" panose="020B0604020202020204" pitchFamily="34" charset="0"/>
              </a:rPr>
              <a:t>Hotspot Districts</a:t>
            </a:r>
            <a:endParaRPr lang="en-ZA" dirty="0">
              <a:latin typeface="Arial" panose="020B0604020202020204" pitchFamily="34" charset="0"/>
              <a:cs typeface="Arial" panose="020B0604020202020204" pitchFamily="34" charset="0"/>
            </a:endParaRPr>
          </a:p>
        </p:txBody>
      </p:sp>
      <p:sp>
        <p:nvSpPr>
          <p:cNvPr id="5" name="Slide Number Placeholder 2"/>
          <p:cNvSpPr>
            <a:spLocks noGrp="1"/>
          </p:cNvSpPr>
          <p:nvPr>
            <p:ph type="sldNum" sz="quarter" idx="12"/>
          </p:nvPr>
        </p:nvSpPr>
        <p:spPr/>
        <p:txBody>
          <a:bodyPr/>
          <a:lstStyle/>
          <a:p>
            <a:pPr fontAlgn="base">
              <a:spcBef>
                <a:spcPct val="0"/>
              </a:spcBef>
              <a:spcAft>
                <a:spcPct val="0"/>
              </a:spcAft>
              <a:defRPr/>
            </a:pPr>
            <a:fld id="{6DBC77BE-3831-4392-9C72-09BFE3A5B646}" type="slidenum">
              <a:rPr lang="en-ZA" sz="1400" b="0">
                <a:solidFill>
                  <a:srgbClr val="FFFFFF"/>
                </a:solidFill>
                <a:latin typeface="Franklin Gothic Book"/>
                <a:ea typeface="+mj-ea"/>
                <a:cs typeface="+mj-cs"/>
              </a:rPr>
              <a:pPr fontAlgn="base">
                <a:spcBef>
                  <a:spcPct val="0"/>
                </a:spcBef>
                <a:spcAft>
                  <a:spcPct val="0"/>
                </a:spcAft>
                <a:defRPr/>
              </a:pPr>
              <a:t>15</a:t>
            </a:fld>
            <a:endParaRPr lang="en-ZA" sz="1400" b="0" dirty="0">
              <a:solidFill>
                <a:srgbClr val="FFFFFF"/>
              </a:solidFill>
              <a:latin typeface="Franklin Gothic Book"/>
              <a:ea typeface="+mj-ea"/>
              <a:cs typeface="+mj-cs"/>
            </a:endParaRPr>
          </a:p>
        </p:txBody>
      </p:sp>
      <p:graphicFrame>
        <p:nvGraphicFramePr>
          <p:cNvPr id="4" name="Table 3"/>
          <p:cNvGraphicFramePr>
            <a:graphicFrameLocks noGrp="1"/>
          </p:cNvGraphicFramePr>
          <p:nvPr>
            <p:extLst/>
          </p:nvPr>
        </p:nvGraphicFramePr>
        <p:xfrm>
          <a:off x="1919536" y="980727"/>
          <a:ext cx="4320480" cy="5112574"/>
        </p:xfrm>
        <a:graphic>
          <a:graphicData uri="http://schemas.openxmlformats.org/drawingml/2006/table">
            <a:tbl>
              <a:tblPr firstRow="1" bandRow="1">
                <a:tableStyleId>{69012ECD-51FC-41F1-AA8D-1B2483CD663E}</a:tableStyleId>
              </a:tblPr>
              <a:tblGrid>
                <a:gridCol w="1419424">
                  <a:extLst>
                    <a:ext uri="{9D8B030D-6E8A-4147-A177-3AD203B41FA5}">
                      <a16:colId xmlns:a16="http://schemas.microsoft.com/office/drawing/2014/main" val="20000"/>
                    </a:ext>
                  </a:extLst>
                </a:gridCol>
                <a:gridCol w="2901056">
                  <a:extLst>
                    <a:ext uri="{9D8B030D-6E8A-4147-A177-3AD203B41FA5}">
                      <a16:colId xmlns:a16="http://schemas.microsoft.com/office/drawing/2014/main" val="20001"/>
                    </a:ext>
                  </a:extLst>
                </a:gridCol>
              </a:tblGrid>
              <a:tr h="546372">
                <a:tc gridSpan="2">
                  <a:txBody>
                    <a:bodyPr/>
                    <a:lstStyle>
                      <a:lvl1pPr marL="0" algn="l" defTabSz="685783" rtl="0" eaLnBrk="1" latinLnBrk="0" hangingPunct="1">
                        <a:defRPr sz="1350" b="1" kern="1200">
                          <a:solidFill>
                            <a:schemeClr val="lt1"/>
                          </a:solidFill>
                          <a:latin typeface="Calibri"/>
                        </a:defRPr>
                      </a:lvl1pPr>
                      <a:lvl2pPr marL="342892" algn="l" defTabSz="685783" rtl="0" eaLnBrk="1" latinLnBrk="0" hangingPunct="1">
                        <a:defRPr sz="1350" b="1" kern="1200">
                          <a:solidFill>
                            <a:schemeClr val="lt1"/>
                          </a:solidFill>
                          <a:latin typeface="Calibri"/>
                        </a:defRPr>
                      </a:lvl2pPr>
                      <a:lvl3pPr marL="685783" algn="l" defTabSz="685783" rtl="0" eaLnBrk="1" latinLnBrk="0" hangingPunct="1">
                        <a:defRPr sz="1350" b="1" kern="1200">
                          <a:solidFill>
                            <a:schemeClr val="lt1"/>
                          </a:solidFill>
                          <a:latin typeface="Calibri"/>
                        </a:defRPr>
                      </a:lvl3pPr>
                      <a:lvl4pPr marL="1028675" algn="l" defTabSz="685783" rtl="0" eaLnBrk="1" latinLnBrk="0" hangingPunct="1">
                        <a:defRPr sz="1350" b="1" kern="1200">
                          <a:solidFill>
                            <a:schemeClr val="lt1"/>
                          </a:solidFill>
                          <a:latin typeface="Calibri"/>
                        </a:defRPr>
                      </a:lvl4pPr>
                      <a:lvl5pPr marL="1371566" algn="l" defTabSz="685783" rtl="0" eaLnBrk="1" latinLnBrk="0" hangingPunct="1">
                        <a:defRPr sz="1350" b="1" kern="1200">
                          <a:solidFill>
                            <a:schemeClr val="lt1"/>
                          </a:solidFill>
                          <a:latin typeface="Calibri"/>
                        </a:defRPr>
                      </a:lvl5pPr>
                      <a:lvl6pPr marL="1714457" algn="l" defTabSz="685783" rtl="0" eaLnBrk="1" latinLnBrk="0" hangingPunct="1">
                        <a:defRPr sz="1350" b="1" kern="1200">
                          <a:solidFill>
                            <a:schemeClr val="lt1"/>
                          </a:solidFill>
                          <a:latin typeface="Calibri"/>
                        </a:defRPr>
                      </a:lvl6pPr>
                      <a:lvl7pPr marL="2057348" algn="l" defTabSz="685783" rtl="0" eaLnBrk="1" latinLnBrk="0" hangingPunct="1">
                        <a:defRPr sz="1350" b="1" kern="1200">
                          <a:solidFill>
                            <a:schemeClr val="lt1"/>
                          </a:solidFill>
                          <a:latin typeface="Calibri"/>
                        </a:defRPr>
                      </a:lvl7pPr>
                      <a:lvl8pPr marL="2400240" algn="l" defTabSz="685783" rtl="0" eaLnBrk="1" latinLnBrk="0" hangingPunct="1">
                        <a:defRPr sz="1350" b="1" kern="1200">
                          <a:solidFill>
                            <a:schemeClr val="lt1"/>
                          </a:solidFill>
                          <a:latin typeface="Calibri"/>
                        </a:defRPr>
                      </a:lvl8pPr>
                      <a:lvl9pPr marL="2743132" algn="l" defTabSz="685783" rtl="0" eaLnBrk="1" latinLnBrk="0" hangingPunct="1">
                        <a:defRPr sz="1350" b="1" kern="1200">
                          <a:solidFill>
                            <a:schemeClr val="lt1"/>
                          </a:solidFill>
                          <a:latin typeface="Calibri"/>
                        </a:defRPr>
                      </a:lvl9pPr>
                    </a:lstStyle>
                    <a:p>
                      <a:pPr algn="ctr"/>
                      <a:r>
                        <a:rPr lang="en-ZA" sz="1600" dirty="0" smtClean="0">
                          <a:solidFill>
                            <a:schemeClr val="tx1"/>
                          </a:solidFill>
                          <a:latin typeface="Perpetua" panose="02020502060401020303" pitchFamily="18" charset="0"/>
                        </a:rPr>
                        <a:t>Top Four Provinces And Districts</a:t>
                      </a:r>
                      <a:r>
                        <a:rPr lang="en-ZA" sz="1600" baseline="0" dirty="0" smtClean="0">
                          <a:solidFill>
                            <a:schemeClr val="tx1"/>
                          </a:solidFill>
                          <a:latin typeface="Perpetua" panose="02020502060401020303" pitchFamily="18" charset="0"/>
                        </a:rPr>
                        <a:t> -</a:t>
                      </a:r>
                      <a:r>
                        <a:rPr lang="en-ZA" sz="1600" dirty="0" smtClean="0">
                          <a:solidFill>
                            <a:schemeClr val="tx1"/>
                          </a:solidFill>
                          <a:latin typeface="Perpetua" panose="02020502060401020303" pitchFamily="18" charset="0"/>
                        </a:rPr>
                        <a:t> Extortion</a:t>
                      </a:r>
                      <a:r>
                        <a:rPr lang="en-ZA" sz="1400" dirty="0" smtClean="0">
                          <a:solidFill>
                            <a:schemeClr val="tx1"/>
                          </a:solidFill>
                          <a:latin typeface="Perpetua" panose="02020502060401020303" pitchFamily="18" charset="0"/>
                        </a:rPr>
                        <a:t>:</a:t>
                      </a:r>
                      <a:r>
                        <a:rPr lang="en-ZA" sz="1400" baseline="0" dirty="0" smtClean="0">
                          <a:solidFill>
                            <a:schemeClr val="tx1"/>
                          </a:solidFill>
                          <a:latin typeface="Perpetua" panose="02020502060401020303" pitchFamily="18" charset="0"/>
                        </a:rPr>
                        <a:t> </a:t>
                      </a:r>
                      <a:endParaRPr lang="en-ZA" sz="1400" b="1" dirty="0">
                        <a:solidFill>
                          <a:schemeClr val="tx1"/>
                        </a:solidFill>
                        <a:latin typeface="Perpetua" panose="02020502060401020303" pitchFamily="18" charset="0"/>
                        <a:cs typeface="Arial" panose="020B0604020202020204" pitchFamily="34" charset="0"/>
                      </a:endParaRPr>
                    </a:p>
                  </a:txBody>
                  <a:tcPr marL="68580" marR="68580" marT="34290" marB="3429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40000"/>
                        <a:lumOff val="60000"/>
                      </a:schemeClr>
                    </a:solidFill>
                  </a:tcPr>
                </a:tc>
                <a:tc hMerge="1">
                  <a:txBody>
                    <a:bodyPr/>
                    <a:lstStyle/>
                    <a:p>
                      <a:endParaRPr lang="en-ZA" sz="1200" b="0" dirty="0">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10000"/>
                  </a:ext>
                </a:extLst>
              </a:tr>
              <a:tr h="538151">
                <a:tc>
                  <a:txBody>
                    <a:bodyPr/>
                    <a:lstStyle>
                      <a:lvl1pPr marL="0" algn="l" defTabSz="685783" rtl="0" eaLnBrk="1" latinLnBrk="0" hangingPunct="1">
                        <a:defRPr sz="1350" kern="1200">
                          <a:solidFill>
                            <a:schemeClr val="dk1"/>
                          </a:solidFill>
                          <a:latin typeface="Calibri"/>
                        </a:defRPr>
                      </a:lvl1pPr>
                      <a:lvl2pPr marL="342892" algn="l" defTabSz="685783" rtl="0" eaLnBrk="1" latinLnBrk="0" hangingPunct="1">
                        <a:defRPr sz="1350" kern="1200">
                          <a:solidFill>
                            <a:schemeClr val="dk1"/>
                          </a:solidFill>
                          <a:latin typeface="Calibri"/>
                        </a:defRPr>
                      </a:lvl2pPr>
                      <a:lvl3pPr marL="685783" algn="l" defTabSz="685783" rtl="0" eaLnBrk="1" latinLnBrk="0" hangingPunct="1">
                        <a:defRPr sz="1350" kern="1200">
                          <a:solidFill>
                            <a:schemeClr val="dk1"/>
                          </a:solidFill>
                          <a:latin typeface="Calibri"/>
                        </a:defRPr>
                      </a:lvl3pPr>
                      <a:lvl4pPr marL="1028675" algn="l" defTabSz="685783" rtl="0" eaLnBrk="1" latinLnBrk="0" hangingPunct="1">
                        <a:defRPr sz="1350" kern="1200">
                          <a:solidFill>
                            <a:schemeClr val="dk1"/>
                          </a:solidFill>
                          <a:latin typeface="Calibri"/>
                        </a:defRPr>
                      </a:lvl4pPr>
                      <a:lvl5pPr marL="1371566" algn="l" defTabSz="685783" rtl="0" eaLnBrk="1" latinLnBrk="0" hangingPunct="1">
                        <a:defRPr sz="1350" kern="1200">
                          <a:solidFill>
                            <a:schemeClr val="dk1"/>
                          </a:solidFill>
                          <a:latin typeface="Calibri"/>
                        </a:defRPr>
                      </a:lvl5pPr>
                      <a:lvl6pPr marL="1714457" algn="l" defTabSz="685783" rtl="0" eaLnBrk="1" latinLnBrk="0" hangingPunct="1">
                        <a:defRPr sz="1350" kern="1200">
                          <a:solidFill>
                            <a:schemeClr val="dk1"/>
                          </a:solidFill>
                          <a:latin typeface="Calibri"/>
                        </a:defRPr>
                      </a:lvl6pPr>
                      <a:lvl7pPr marL="2057348" algn="l" defTabSz="685783" rtl="0" eaLnBrk="1" latinLnBrk="0" hangingPunct="1">
                        <a:defRPr sz="1350" kern="1200">
                          <a:solidFill>
                            <a:schemeClr val="dk1"/>
                          </a:solidFill>
                          <a:latin typeface="Calibri"/>
                        </a:defRPr>
                      </a:lvl7pPr>
                      <a:lvl8pPr marL="2400240" algn="l" defTabSz="685783" rtl="0" eaLnBrk="1" latinLnBrk="0" hangingPunct="1">
                        <a:defRPr sz="1350" kern="1200">
                          <a:solidFill>
                            <a:schemeClr val="dk1"/>
                          </a:solidFill>
                          <a:latin typeface="Calibri"/>
                        </a:defRPr>
                      </a:lvl8pPr>
                      <a:lvl9pPr marL="2743132" algn="l" defTabSz="685783" rtl="0" eaLnBrk="1" latinLnBrk="0" hangingPunct="1">
                        <a:defRPr sz="1350" kern="1200">
                          <a:solidFill>
                            <a:schemeClr val="dk1"/>
                          </a:solidFill>
                          <a:latin typeface="Calibri"/>
                        </a:defRPr>
                      </a:lvl9pPr>
                    </a:lstStyle>
                    <a:p>
                      <a:pPr algn="ctr"/>
                      <a:r>
                        <a:rPr lang="en-ZA" sz="1400" b="1" dirty="0">
                          <a:solidFill>
                            <a:schemeClr val="tx1"/>
                          </a:solidFill>
                          <a:latin typeface="Perpetua" panose="02020502060401020303" pitchFamily="18" charset="0"/>
                        </a:rPr>
                        <a:t>PROVINCES</a:t>
                      </a:r>
                      <a:endParaRPr lang="en-ZA" sz="1400" b="1" dirty="0">
                        <a:solidFill>
                          <a:schemeClr val="tx1"/>
                        </a:solidFill>
                        <a:latin typeface="Perpetua" panose="02020502060401020303" pitchFamily="18" charset="0"/>
                        <a:cs typeface="Arial" panose="020B0604020202020204" pitchFamily="34" charset="0"/>
                      </a:endParaRPr>
                    </a:p>
                  </a:txBody>
                  <a:tcPr marL="68580" marR="68580" marT="34290" marB="3429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lvl1pPr marL="0" algn="l" defTabSz="685783" rtl="0" eaLnBrk="1" latinLnBrk="0" hangingPunct="1">
                        <a:defRPr sz="1350" kern="1200">
                          <a:solidFill>
                            <a:schemeClr val="dk1"/>
                          </a:solidFill>
                          <a:latin typeface="Calibri"/>
                        </a:defRPr>
                      </a:lvl1pPr>
                      <a:lvl2pPr marL="342892" algn="l" defTabSz="685783" rtl="0" eaLnBrk="1" latinLnBrk="0" hangingPunct="1">
                        <a:defRPr sz="1350" kern="1200">
                          <a:solidFill>
                            <a:schemeClr val="dk1"/>
                          </a:solidFill>
                          <a:latin typeface="Calibri"/>
                        </a:defRPr>
                      </a:lvl2pPr>
                      <a:lvl3pPr marL="685783" algn="l" defTabSz="685783" rtl="0" eaLnBrk="1" latinLnBrk="0" hangingPunct="1">
                        <a:defRPr sz="1350" kern="1200">
                          <a:solidFill>
                            <a:schemeClr val="dk1"/>
                          </a:solidFill>
                          <a:latin typeface="Calibri"/>
                        </a:defRPr>
                      </a:lvl3pPr>
                      <a:lvl4pPr marL="1028675" algn="l" defTabSz="685783" rtl="0" eaLnBrk="1" latinLnBrk="0" hangingPunct="1">
                        <a:defRPr sz="1350" kern="1200">
                          <a:solidFill>
                            <a:schemeClr val="dk1"/>
                          </a:solidFill>
                          <a:latin typeface="Calibri"/>
                        </a:defRPr>
                      </a:lvl4pPr>
                      <a:lvl5pPr marL="1371566" algn="l" defTabSz="685783" rtl="0" eaLnBrk="1" latinLnBrk="0" hangingPunct="1">
                        <a:defRPr sz="1350" kern="1200">
                          <a:solidFill>
                            <a:schemeClr val="dk1"/>
                          </a:solidFill>
                          <a:latin typeface="Calibri"/>
                        </a:defRPr>
                      </a:lvl5pPr>
                      <a:lvl6pPr marL="1714457" algn="l" defTabSz="685783" rtl="0" eaLnBrk="1" latinLnBrk="0" hangingPunct="1">
                        <a:defRPr sz="1350" kern="1200">
                          <a:solidFill>
                            <a:schemeClr val="dk1"/>
                          </a:solidFill>
                          <a:latin typeface="Calibri"/>
                        </a:defRPr>
                      </a:lvl6pPr>
                      <a:lvl7pPr marL="2057348" algn="l" defTabSz="685783" rtl="0" eaLnBrk="1" latinLnBrk="0" hangingPunct="1">
                        <a:defRPr sz="1350" kern="1200">
                          <a:solidFill>
                            <a:schemeClr val="dk1"/>
                          </a:solidFill>
                          <a:latin typeface="Calibri"/>
                        </a:defRPr>
                      </a:lvl7pPr>
                      <a:lvl8pPr marL="2400240" algn="l" defTabSz="685783" rtl="0" eaLnBrk="1" latinLnBrk="0" hangingPunct="1">
                        <a:defRPr sz="1350" kern="1200">
                          <a:solidFill>
                            <a:schemeClr val="dk1"/>
                          </a:solidFill>
                          <a:latin typeface="Calibri"/>
                        </a:defRPr>
                      </a:lvl8pPr>
                      <a:lvl9pPr marL="2743132" algn="l" defTabSz="685783" rtl="0" eaLnBrk="1" latinLnBrk="0" hangingPunct="1">
                        <a:defRPr sz="1350" kern="1200">
                          <a:solidFill>
                            <a:schemeClr val="dk1"/>
                          </a:solidFill>
                          <a:latin typeface="Calibri"/>
                        </a:defRPr>
                      </a:lvl9pPr>
                    </a:lstStyle>
                    <a:p>
                      <a:pPr algn="ctr"/>
                      <a:r>
                        <a:rPr lang="en-ZA" sz="1400" b="1" dirty="0" smtClean="0">
                          <a:solidFill>
                            <a:schemeClr val="tx1"/>
                          </a:solidFill>
                          <a:latin typeface="Perpetua" panose="02020502060401020303" pitchFamily="18" charset="0"/>
                        </a:rPr>
                        <a:t>HOTSPOTS</a:t>
                      </a:r>
                      <a:endParaRPr lang="en-ZA" sz="1400" b="1" dirty="0">
                        <a:solidFill>
                          <a:schemeClr val="tx1"/>
                        </a:solidFill>
                        <a:latin typeface="Perpetua" panose="02020502060401020303" pitchFamily="18" charset="0"/>
                        <a:cs typeface="Arial" panose="020B0604020202020204" pitchFamily="34" charset="0"/>
                      </a:endParaRPr>
                    </a:p>
                  </a:txBody>
                  <a:tcPr marL="68580" marR="68580" marT="34290" marB="3429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331236">
                <a:tc rowSpan="3">
                  <a:txBody>
                    <a:bodyPr/>
                    <a:lstStyle>
                      <a:lvl1pPr marL="0" algn="l" defTabSz="685783" rtl="0" eaLnBrk="1" latinLnBrk="0" hangingPunct="1">
                        <a:defRPr sz="1350" kern="1200">
                          <a:solidFill>
                            <a:schemeClr val="dk1"/>
                          </a:solidFill>
                          <a:latin typeface="Calibri"/>
                        </a:defRPr>
                      </a:lvl1pPr>
                      <a:lvl2pPr marL="342892" algn="l" defTabSz="685783" rtl="0" eaLnBrk="1" latinLnBrk="0" hangingPunct="1">
                        <a:defRPr sz="1350" kern="1200">
                          <a:solidFill>
                            <a:schemeClr val="dk1"/>
                          </a:solidFill>
                          <a:latin typeface="Calibri"/>
                        </a:defRPr>
                      </a:lvl2pPr>
                      <a:lvl3pPr marL="685783" algn="l" defTabSz="685783" rtl="0" eaLnBrk="1" latinLnBrk="0" hangingPunct="1">
                        <a:defRPr sz="1350" kern="1200">
                          <a:solidFill>
                            <a:schemeClr val="dk1"/>
                          </a:solidFill>
                          <a:latin typeface="Calibri"/>
                        </a:defRPr>
                      </a:lvl3pPr>
                      <a:lvl4pPr marL="1028675" algn="l" defTabSz="685783" rtl="0" eaLnBrk="1" latinLnBrk="0" hangingPunct="1">
                        <a:defRPr sz="1350" kern="1200">
                          <a:solidFill>
                            <a:schemeClr val="dk1"/>
                          </a:solidFill>
                          <a:latin typeface="Calibri"/>
                        </a:defRPr>
                      </a:lvl4pPr>
                      <a:lvl5pPr marL="1371566" algn="l" defTabSz="685783" rtl="0" eaLnBrk="1" latinLnBrk="0" hangingPunct="1">
                        <a:defRPr sz="1350" kern="1200">
                          <a:solidFill>
                            <a:schemeClr val="dk1"/>
                          </a:solidFill>
                          <a:latin typeface="Calibri"/>
                        </a:defRPr>
                      </a:lvl5pPr>
                      <a:lvl6pPr marL="1714457" algn="l" defTabSz="685783" rtl="0" eaLnBrk="1" latinLnBrk="0" hangingPunct="1">
                        <a:defRPr sz="1350" kern="1200">
                          <a:solidFill>
                            <a:schemeClr val="dk1"/>
                          </a:solidFill>
                          <a:latin typeface="Calibri"/>
                        </a:defRPr>
                      </a:lvl6pPr>
                      <a:lvl7pPr marL="2057348" algn="l" defTabSz="685783" rtl="0" eaLnBrk="1" latinLnBrk="0" hangingPunct="1">
                        <a:defRPr sz="1350" kern="1200">
                          <a:solidFill>
                            <a:schemeClr val="dk1"/>
                          </a:solidFill>
                          <a:latin typeface="Calibri"/>
                        </a:defRPr>
                      </a:lvl7pPr>
                      <a:lvl8pPr marL="2400240" algn="l" defTabSz="685783" rtl="0" eaLnBrk="1" latinLnBrk="0" hangingPunct="1">
                        <a:defRPr sz="1350" kern="1200">
                          <a:solidFill>
                            <a:schemeClr val="dk1"/>
                          </a:solidFill>
                          <a:latin typeface="Calibri"/>
                        </a:defRPr>
                      </a:lvl8pPr>
                      <a:lvl9pPr marL="2743132" algn="l" defTabSz="685783" rtl="0" eaLnBrk="1" latinLnBrk="0" hangingPunct="1">
                        <a:defRPr sz="1350" kern="1200">
                          <a:solidFill>
                            <a:schemeClr val="dk1"/>
                          </a:solidFill>
                          <a:latin typeface="Calibri"/>
                        </a:defRPr>
                      </a:lvl9pPr>
                    </a:lstStyle>
                    <a:p>
                      <a:pPr algn="l">
                        <a:lnSpc>
                          <a:spcPct val="107000"/>
                        </a:lnSpc>
                        <a:spcAft>
                          <a:spcPts val="0"/>
                        </a:spcAft>
                      </a:pPr>
                      <a:r>
                        <a:rPr lang="en-ZA" sz="1400" b="1" dirty="0">
                          <a:solidFill>
                            <a:schemeClr val="tx1"/>
                          </a:solidFill>
                          <a:effectLst/>
                          <a:latin typeface="Perpetua" panose="02020502060401020303" pitchFamily="18" charset="0"/>
                        </a:rPr>
                        <a:t>GAUTENG</a:t>
                      </a:r>
                      <a:endParaRPr lang="en-ZA" sz="1400" b="1" dirty="0">
                        <a:solidFill>
                          <a:schemeClr val="tx1"/>
                        </a:solidFill>
                        <a:effectLst/>
                        <a:latin typeface="Perpetua" panose="02020502060401020303" pitchFamily="18"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lvl1pPr marL="0" algn="l" defTabSz="685783" rtl="0" eaLnBrk="1" latinLnBrk="0" hangingPunct="1">
                        <a:defRPr sz="1350" kern="1200">
                          <a:solidFill>
                            <a:schemeClr val="dk1"/>
                          </a:solidFill>
                          <a:latin typeface="Calibri"/>
                        </a:defRPr>
                      </a:lvl1pPr>
                      <a:lvl2pPr marL="342892" algn="l" defTabSz="685783" rtl="0" eaLnBrk="1" latinLnBrk="0" hangingPunct="1">
                        <a:defRPr sz="1350" kern="1200">
                          <a:solidFill>
                            <a:schemeClr val="dk1"/>
                          </a:solidFill>
                          <a:latin typeface="Calibri"/>
                        </a:defRPr>
                      </a:lvl2pPr>
                      <a:lvl3pPr marL="685783" algn="l" defTabSz="685783" rtl="0" eaLnBrk="1" latinLnBrk="0" hangingPunct="1">
                        <a:defRPr sz="1350" kern="1200">
                          <a:solidFill>
                            <a:schemeClr val="dk1"/>
                          </a:solidFill>
                          <a:latin typeface="Calibri"/>
                        </a:defRPr>
                      </a:lvl3pPr>
                      <a:lvl4pPr marL="1028675" algn="l" defTabSz="685783" rtl="0" eaLnBrk="1" latinLnBrk="0" hangingPunct="1">
                        <a:defRPr sz="1350" kern="1200">
                          <a:solidFill>
                            <a:schemeClr val="dk1"/>
                          </a:solidFill>
                          <a:latin typeface="Calibri"/>
                        </a:defRPr>
                      </a:lvl4pPr>
                      <a:lvl5pPr marL="1371566" algn="l" defTabSz="685783" rtl="0" eaLnBrk="1" latinLnBrk="0" hangingPunct="1">
                        <a:defRPr sz="1350" kern="1200">
                          <a:solidFill>
                            <a:schemeClr val="dk1"/>
                          </a:solidFill>
                          <a:latin typeface="Calibri"/>
                        </a:defRPr>
                      </a:lvl5pPr>
                      <a:lvl6pPr marL="1714457" algn="l" defTabSz="685783" rtl="0" eaLnBrk="1" latinLnBrk="0" hangingPunct="1">
                        <a:defRPr sz="1350" kern="1200">
                          <a:solidFill>
                            <a:schemeClr val="dk1"/>
                          </a:solidFill>
                          <a:latin typeface="Calibri"/>
                        </a:defRPr>
                      </a:lvl6pPr>
                      <a:lvl7pPr marL="2057348" algn="l" defTabSz="685783" rtl="0" eaLnBrk="1" latinLnBrk="0" hangingPunct="1">
                        <a:defRPr sz="1350" kern="1200">
                          <a:solidFill>
                            <a:schemeClr val="dk1"/>
                          </a:solidFill>
                          <a:latin typeface="Calibri"/>
                        </a:defRPr>
                      </a:lvl7pPr>
                      <a:lvl8pPr marL="2400240" algn="l" defTabSz="685783" rtl="0" eaLnBrk="1" latinLnBrk="0" hangingPunct="1">
                        <a:defRPr sz="1350" kern="1200">
                          <a:solidFill>
                            <a:schemeClr val="dk1"/>
                          </a:solidFill>
                          <a:latin typeface="Calibri"/>
                        </a:defRPr>
                      </a:lvl8pPr>
                      <a:lvl9pPr marL="2743132" algn="l" defTabSz="685783" rtl="0" eaLnBrk="1" latinLnBrk="0" hangingPunct="1">
                        <a:defRPr sz="1350" kern="1200">
                          <a:solidFill>
                            <a:schemeClr val="dk1"/>
                          </a:solidFill>
                          <a:latin typeface="Calibri"/>
                        </a:defRPr>
                      </a:lvl9pPr>
                    </a:lstStyle>
                    <a:p>
                      <a:pPr algn="l">
                        <a:lnSpc>
                          <a:spcPct val="107000"/>
                        </a:lnSpc>
                        <a:spcAft>
                          <a:spcPts val="0"/>
                        </a:spcAft>
                      </a:pPr>
                      <a:r>
                        <a:rPr lang="en-ZA" sz="1400" dirty="0">
                          <a:solidFill>
                            <a:schemeClr val="tx1"/>
                          </a:solidFill>
                          <a:effectLst/>
                          <a:latin typeface="Perpetua" panose="02020502060401020303" pitchFamily="18" charset="0"/>
                        </a:rPr>
                        <a:t>Johannesburg District </a:t>
                      </a:r>
                      <a:endParaRPr lang="en-ZA" sz="1400" dirty="0">
                        <a:solidFill>
                          <a:schemeClr val="tx1"/>
                        </a:solidFill>
                        <a:effectLst/>
                        <a:latin typeface="Perpetua" panose="02020502060401020303" pitchFamily="18"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039143295"/>
                  </a:ext>
                </a:extLst>
              </a:tr>
              <a:tr h="331236">
                <a:tc vMerge="1">
                  <a:txBody>
                    <a:bodyPr/>
                    <a:lstStyle/>
                    <a:p>
                      <a:pPr>
                        <a:lnSpc>
                          <a:spcPct val="107000"/>
                        </a:lnSpc>
                        <a:spcAft>
                          <a:spcPts val="0"/>
                        </a:spcAft>
                      </a:pPr>
                      <a:endParaRPr lang="en-ZA" sz="12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lvl1pPr marL="0" algn="l" defTabSz="685783" rtl="0" eaLnBrk="1" latinLnBrk="0" hangingPunct="1">
                        <a:defRPr sz="1350" kern="1200">
                          <a:solidFill>
                            <a:schemeClr val="dk1"/>
                          </a:solidFill>
                          <a:latin typeface="Calibri"/>
                        </a:defRPr>
                      </a:lvl1pPr>
                      <a:lvl2pPr marL="342892" algn="l" defTabSz="685783" rtl="0" eaLnBrk="1" latinLnBrk="0" hangingPunct="1">
                        <a:defRPr sz="1350" kern="1200">
                          <a:solidFill>
                            <a:schemeClr val="dk1"/>
                          </a:solidFill>
                          <a:latin typeface="Calibri"/>
                        </a:defRPr>
                      </a:lvl2pPr>
                      <a:lvl3pPr marL="685783" algn="l" defTabSz="685783" rtl="0" eaLnBrk="1" latinLnBrk="0" hangingPunct="1">
                        <a:defRPr sz="1350" kern="1200">
                          <a:solidFill>
                            <a:schemeClr val="dk1"/>
                          </a:solidFill>
                          <a:latin typeface="Calibri"/>
                        </a:defRPr>
                      </a:lvl3pPr>
                      <a:lvl4pPr marL="1028675" algn="l" defTabSz="685783" rtl="0" eaLnBrk="1" latinLnBrk="0" hangingPunct="1">
                        <a:defRPr sz="1350" kern="1200">
                          <a:solidFill>
                            <a:schemeClr val="dk1"/>
                          </a:solidFill>
                          <a:latin typeface="Calibri"/>
                        </a:defRPr>
                      </a:lvl4pPr>
                      <a:lvl5pPr marL="1371566" algn="l" defTabSz="685783" rtl="0" eaLnBrk="1" latinLnBrk="0" hangingPunct="1">
                        <a:defRPr sz="1350" kern="1200">
                          <a:solidFill>
                            <a:schemeClr val="dk1"/>
                          </a:solidFill>
                          <a:latin typeface="Calibri"/>
                        </a:defRPr>
                      </a:lvl5pPr>
                      <a:lvl6pPr marL="1714457" algn="l" defTabSz="685783" rtl="0" eaLnBrk="1" latinLnBrk="0" hangingPunct="1">
                        <a:defRPr sz="1350" kern="1200">
                          <a:solidFill>
                            <a:schemeClr val="dk1"/>
                          </a:solidFill>
                          <a:latin typeface="Calibri"/>
                        </a:defRPr>
                      </a:lvl6pPr>
                      <a:lvl7pPr marL="2057348" algn="l" defTabSz="685783" rtl="0" eaLnBrk="1" latinLnBrk="0" hangingPunct="1">
                        <a:defRPr sz="1350" kern="1200">
                          <a:solidFill>
                            <a:schemeClr val="dk1"/>
                          </a:solidFill>
                          <a:latin typeface="Calibri"/>
                        </a:defRPr>
                      </a:lvl7pPr>
                      <a:lvl8pPr marL="2400240" algn="l" defTabSz="685783" rtl="0" eaLnBrk="1" latinLnBrk="0" hangingPunct="1">
                        <a:defRPr sz="1350" kern="1200">
                          <a:solidFill>
                            <a:schemeClr val="dk1"/>
                          </a:solidFill>
                          <a:latin typeface="Calibri"/>
                        </a:defRPr>
                      </a:lvl8pPr>
                      <a:lvl9pPr marL="2743132" algn="l" defTabSz="685783" rtl="0" eaLnBrk="1" latinLnBrk="0" hangingPunct="1">
                        <a:defRPr sz="1350" kern="1200">
                          <a:solidFill>
                            <a:schemeClr val="dk1"/>
                          </a:solidFill>
                          <a:latin typeface="Calibri"/>
                        </a:defRPr>
                      </a:lvl9pPr>
                    </a:lstStyle>
                    <a:p>
                      <a:pPr algn="l">
                        <a:lnSpc>
                          <a:spcPct val="107000"/>
                        </a:lnSpc>
                        <a:spcAft>
                          <a:spcPts val="0"/>
                        </a:spcAft>
                      </a:pPr>
                      <a:r>
                        <a:rPr lang="en-ZA" sz="1400" dirty="0">
                          <a:solidFill>
                            <a:schemeClr val="tx1"/>
                          </a:solidFill>
                          <a:effectLst/>
                          <a:latin typeface="Perpetua" panose="02020502060401020303" pitchFamily="18" charset="0"/>
                        </a:rPr>
                        <a:t>Tshwane District </a:t>
                      </a:r>
                      <a:endParaRPr lang="en-ZA" sz="1400" dirty="0">
                        <a:solidFill>
                          <a:schemeClr val="tx1"/>
                        </a:solidFill>
                        <a:effectLst/>
                        <a:latin typeface="Perpetua" panose="02020502060401020303" pitchFamily="18"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57573250"/>
                  </a:ext>
                </a:extLst>
              </a:tr>
              <a:tr h="331236">
                <a:tc vMerge="1">
                  <a:txBody>
                    <a:bodyPr/>
                    <a:lstStyle/>
                    <a:p>
                      <a:pPr>
                        <a:lnSpc>
                          <a:spcPct val="107000"/>
                        </a:lnSpc>
                        <a:spcAft>
                          <a:spcPts val="0"/>
                        </a:spcAft>
                      </a:pPr>
                      <a:endParaRPr lang="en-ZA" sz="12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lvl1pPr marL="0" algn="l" defTabSz="685783" rtl="0" eaLnBrk="1" latinLnBrk="0" hangingPunct="1">
                        <a:defRPr sz="1350" kern="1200">
                          <a:solidFill>
                            <a:schemeClr val="dk1"/>
                          </a:solidFill>
                          <a:latin typeface="Calibri"/>
                        </a:defRPr>
                      </a:lvl1pPr>
                      <a:lvl2pPr marL="342892" algn="l" defTabSz="685783" rtl="0" eaLnBrk="1" latinLnBrk="0" hangingPunct="1">
                        <a:defRPr sz="1350" kern="1200">
                          <a:solidFill>
                            <a:schemeClr val="dk1"/>
                          </a:solidFill>
                          <a:latin typeface="Calibri"/>
                        </a:defRPr>
                      </a:lvl2pPr>
                      <a:lvl3pPr marL="685783" algn="l" defTabSz="685783" rtl="0" eaLnBrk="1" latinLnBrk="0" hangingPunct="1">
                        <a:defRPr sz="1350" kern="1200">
                          <a:solidFill>
                            <a:schemeClr val="dk1"/>
                          </a:solidFill>
                          <a:latin typeface="Calibri"/>
                        </a:defRPr>
                      </a:lvl3pPr>
                      <a:lvl4pPr marL="1028675" algn="l" defTabSz="685783" rtl="0" eaLnBrk="1" latinLnBrk="0" hangingPunct="1">
                        <a:defRPr sz="1350" kern="1200">
                          <a:solidFill>
                            <a:schemeClr val="dk1"/>
                          </a:solidFill>
                          <a:latin typeface="Calibri"/>
                        </a:defRPr>
                      </a:lvl4pPr>
                      <a:lvl5pPr marL="1371566" algn="l" defTabSz="685783" rtl="0" eaLnBrk="1" latinLnBrk="0" hangingPunct="1">
                        <a:defRPr sz="1350" kern="1200">
                          <a:solidFill>
                            <a:schemeClr val="dk1"/>
                          </a:solidFill>
                          <a:latin typeface="Calibri"/>
                        </a:defRPr>
                      </a:lvl5pPr>
                      <a:lvl6pPr marL="1714457" algn="l" defTabSz="685783" rtl="0" eaLnBrk="1" latinLnBrk="0" hangingPunct="1">
                        <a:defRPr sz="1350" kern="1200">
                          <a:solidFill>
                            <a:schemeClr val="dk1"/>
                          </a:solidFill>
                          <a:latin typeface="Calibri"/>
                        </a:defRPr>
                      </a:lvl6pPr>
                      <a:lvl7pPr marL="2057348" algn="l" defTabSz="685783" rtl="0" eaLnBrk="1" latinLnBrk="0" hangingPunct="1">
                        <a:defRPr sz="1350" kern="1200">
                          <a:solidFill>
                            <a:schemeClr val="dk1"/>
                          </a:solidFill>
                          <a:latin typeface="Calibri"/>
                        </a:defRPr>
                      </a:lvl7pPr>
                      <a:lvl8pPr marL="2400240" algn="l" defTabSz="685783" rtl="0" eaLnBrk="1" latinLnBrk="0" hangingPunct="1">
                        <a:defRPr sz="1350" kern="1200">
                          <a:solidFill>
                            <a:schemeClr val="dk1"/>
                          </a:solidFill>
                          <a:latin typeface="Calibri"/>
                        </a:defRPr>
                      </a:lvl8pPr>
                      <a:lvl9pPr marL="2743132" algn="l" defTabSz="685783" rtl="0" eaLnBrk="1" latinLnBrk="0" hangingPunct="1">
                        <a:defRPr sz="1350" kern="1200">
                          <a:solidFill>
                            <a:schemeClr val="dk1"/>
                          </a:solidFill>
                          <a:latin typeface="Calibri"/>
                        </a:defRPr>
                      </a:lvl9pPr>
                    </a:lstStyle>
                    <a:p>
                      <a:pPr algn="l">
                        <a:lnSpc>
                          <a:spcPct val="107000"/>
                        </a:lnSpc>
                        <a:spcAft>
                          <a:spcPts val="0"/>
                        </a:spcAft>
                      </a:pPr>
                      <a:r>
                        <a:rPr lang="en-ZA" sz="1400" dirty="0">
                          <a:solidFill>
                            <a:schemeClr val="tx1"/>
                          </a:solidFill>
                          <a:effectLst/>
                          <a:latin typeface="Perpetua" panose="02020502060401020303" pitchFamily="18" charset="0"/>
                        </a:rPr>
                        <a:t>Ekurhuleni District </a:t>
                      </a:r>
                      <a:endParaRPr lang="en-ZA" sz="1400" dirty="0">
                        <a:solidFill>
                          <a:schemeClr val="tx1"/>
                        </a:solidFill>
                        <a:effectLst/>
                        <a:latin typeface="Perpetua" panose="02020502060401020303" pitchFamily="18"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454997788"/>
                  </a:ext>
                </a:extLst>
              </a:tr>
              <a:tr h="331236">
                <a:tc rowSpan="3">
                  <a:txBody>
                    <a:bodyPr/>
                    <a:lstStyle>
                      <a:lvl1pPr marL="0" algn="l" defTabSz="685783" rtl="0" eaLnBrk="1" latinLnBrk="0" hangingPunct="1">
                        <a:defRPr sz="1350" kern="1200">
                          <a:solidFill>
                            <a:schemeClr val="dk1"/>
                          </a:solidFill>
                          <a:latin typeface="Calibri"/>
                        </a:defRPr>
                      </a:lvl1pPr>
                      <a:lvl2pPr marL="342892" algn="l" defTabSz="685783" rtl="0" eaLnBrk="1" latinLnBrk="0" hangingPunct="1">
                        <a:defRPr sz="1350" kern="1200">
                          <a:solidFill>
                            <a:schemeClr val="dk1"/>
                          </a:solidFill>
                          <a:latin typeface="Calibri"/>
                        </a:defRPr>
                      </a:lvl2pPr>
                      <a:lvl3pPr marL="685783" algn="l" defTabSz="685783" rtl="0" eaLnBrk="1" latinLnBrk="0" hangingPunct="1">
                        <a:defRPr sz="1350" kern="1200">
                          <a:solidFill>
                            <a:schemeClr val="dk1"/>
                          </a:solidFill>
                          <a:latin typeface="Calibri"/>
                        </a:defRPr>
                      </a:lvl3pPr>
                      <a:lvl4pPr marL="1028675" algn="l" defTabSz="685783" rtl="0" eaLnBrk="1" latinLnBrk="0" hangingPunct="1">
                        <a:defRPr sz="1350" kern="1200">
                          <a:solidFill>
                            <a:schemeClr val="dk1"/>
                          </a:solidFill>
                          <a:latin typeface="Calibri"/>
                        </a:defRPr>
                      </a:lvl4pPr>
                      <a:lvl5pPr marL="1371566" algn="l" defTabSz="685783" rtl="0" eaLnBrk="1" latinLnBrk="0" hangingPunct="1">
                        <a:defRPr sz="1350" kern="1200">
                          <a:solidFill>
                            <a:schemeClr val="dk1"/>
                          </a:solidFill>
                          <a:latin typeface="Calibri"/>
                        </a:defRPr>
                      </a:lvl5pPr>
                      <a:lvl6pPr marL="1714457" algn="l" defTabSz="685783" rtl="0" eaLnBrk="1" latinLnBrk="0" hangingPunct="1">
                        <a:defRPr sz="1350" kern="1200">
                          <a:solidFill>
                            <a:schemeClr val="dk1"/>
                          </a:solidFill>
                          <a:latin typeface="Calibri"/>
                        </a:defRPr>
                      </a:lvl6pPr>
                      <a:lvl7pPr marL="2057348" algn="l" defTabSz="685783" rtl="0" eaLnBrk="1" latinLnBrk="0" hangingPunct="1">
                        <a:defRPr sz="1350" kern="1200">
                          <a:solidFill>
                            <a:schemeClr val="dk1"/>
                          </a:solidFill>
                          <a:latin typeface="Calibri"/>
                        </a:defRPr>
                      </a:lvl7pPr>
                      <a:lvl8pPr marL="2400240" algn="l" defTabSz="685783" rtl="0" eaLnBrk="1" latinLnBrk="0" hangingPunct="1">
                        <a:defRPr sz="1350" kern="1200">
                          <a:solidFill>
                            <a:schemeClr val="dk1"/>
                          </a:solidFill>
                          <a:latin typeface="Calibri"/>
                        </a:defRPr>
                      </a:lvl8pPr>
                      <a:lvl9pPr marL="2743132" algn="l" defTabSz="685783" rtl="0" eaLnBrk="1" latinLnBrk="0" hangingPunct="1">
                        <a:defRPr sz="1350" kern="1200">
                          <a:solidFill>
                            <a:schemeClr val="dk1"/>
                          </a:solidFill>
                          <a:latin typeface="Calibri"/>
                        </a:defRPr>
                      </a:lvl9pPr>
                    </a:lstStyle>
                    <a:p>
                      <a:pPr algn="l">
                        <a:lnSpc>
                          <a:spcPct val="107000"/>
                        </a:lnSpc>
                        <a:spcAft>
                          <a:spcPts val="0"/>
                        </a:spcAft>
                      </a:pPr>
                      <a:r>
                        <a:rPr lang="en-ZA" sz="1400" b="1" dirty="0">
                          <a:solidFill>
                            <a:schemeClr val="tx1"/>
                          </a:solidFill>
                          <a:effectLst/>
                          <a:latin typeface="Perpetua" panose="02020502060401020303" pitchFamily="18" charset="0"/>
                        </a:rPr>
                        <a:t>WESTERN CAPE</a:t>
                      </a:r>
                      <a:endParaRPr lang="en-ZA" sz="1400" b="1" dirty="0">
                        <a:solidFill>
                          <a:schemeClr val="tx1"/>
                        </a:solidFill>
                        <a:effectLst/>
                        <a:latin typeface="Perpetua" panose="02020502060401020303" pitchFamily="18"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lvl1pPr marL="0" algn="l" defTabSz="685783" rtl="0" eaLnBrk="1" latinLnBrk="0" hangingPunct="1">
                        <a:defRPr sz="1350" kern="1200">
                          <a:solidFill>
                            <a:schemeClr val="dk1"/>
                          </a:solidFill>
                          <a:latin typeface="Calibri"/>
                        </a:defRPr>
                      </a:lvl1pPr>
                      <a:lvl2pPr marL="342892" algn="l" defTabSz="685783" rtl="0" eaLnBrk="1" latinLnBrk="0" hangingPunct="1">
                        <a:defRPr sz="1350" kern="1200">
                          <a:solidFill>
                            <a:schemeClr val="dk1"/>
                          </a:solidFill>
                          <a:latin typeface="Calibri"/>
                        </a:defRPr>
                      </a:lvl2pPr>
                      <a:lvl3pPr marL="685783" algn="l" defTabSz="685783" rtl="0" eaLnBrk="1" latinLnBrk="0" hangingPunct="1">
                        <a:defRPr sz="1350" kern="1200">
                          <a:solidFill>
                            <a:schemeClr val="dk1"/>
                          </a:solidFill>
                          <a:latin typeface="Calibri"/>
                        </a:defRPr>
                      </a:lvl3pPr>
                      <a:lvl4pPr marL="1028675" algn="l" defTabSz="685783" rtl="0" eaLnBrk="1" latinLnBrk="0" hangingPunct="1">
                        <a:defRPr sz="1350" kern="1200">
                          <a:solidFill>
                            <a:schemeClr val="dk1"/>
                          </a:solidFill>
                          <a:latin typeface="Calibri"/>
                        </a:defRPr>
                      </a:lvl4pPr>
                      <a:lvl5pPr marL="1371566" algn="l" defTabSz="685783" rtl="0" eaLnBrk="1" latinLnBrk="0" hangingPunct="1">
                        <a:defRPr sz="1350" kern="1200">
                          <a:solidFill>
                            <a:schemeClr val="dk1"/>
                          </a:solidFill>
                          <a:latin typeface="Calibri"/>
                        </a:defRPr>
                      </a:lvl5pPr>
                      <a:lvl6pPr marL="1714457" algn="l" defTabSz="685783" rtl="0" eaLnBrk="1" latinLnBrk="0" hangingPunct="1">
                        <a:defRPr sz="1350" kern="1200">
                          <a:solidFill>
                            <a:schemeClr val="dk1"/>
                          </a:solidFill>
                          <a:latin typeface="Calibri"/>
                        </a:defRPr>
                      </a:lvl6pPr>
                      <a:lvl7pPr marL="2057348" algn="l" defTabSz="685783" rtl="0" eaLnBrk="1" latinLnBrk="0" hangingPunct="1">
                        <a:defRPr sz="1350" kern="1200">
                          <a:solidFill>
                            <a:schemeClr val="dk1"/>
                          </a:solidFill>
                          <a:latin typeface="Calibri"/>
                        </a:defRPr>
                      </a:lvl7pPr>
                      <a:lvl8pPr marL="2400240" algn="l" defTabSz="685783" rtl="0" eaLnBrk="1" latinLnBrk="0" hangingPunct="1">
                        <a:defRPr sz="1350" kern="1200">
                          <a:solidFill>
                            <a:schemeClr val="dk1"/>
                          </a:solidFill>
                          <a:latin typeface="Calibri"/>
                        </a:defRPr>
                      </a:lvl8pPr>
                      <a:lvl9pPr marL="2743132" algn="l" defTabSz="685783" rtl="0" eaLnBrk="1" latinLnBrk="0" hangingPunct="1">
                        <a:defRPr sz="1350" kern="1200">
                          <a:solidFill>
                            <a:schemeClr val="dk1"/>
                          </a:solidFill>
                          <a:latin typeface="Calibri"/>
                        </a:defRPr>
                      </a:lvl9pPr>
                    </a:lstStyle>
                    <a:p>
                      <a:pPr algn="l">
                        <a:lnSpc>
                          <a:spcPct val="107000"/>
                        </a:lnSpc>
                        <a:spcAft>
                          <a:spcPts val="0"/>
                        </a:spcAft>
                      </a:pPr>
                      <a:r>
                        <a:rPr lang="en-ZA" sz="1400" dirty="0">
                          <a:solidFill>
                            <a:schemeClr val="tx1"/>
                          </a:solidFill>
                          <a:effectLst/>
                          <a:latin typeface="Perpetua" panose="02020502060401020303" pitchFamily="18" charset="0"/>
                        </a:rPr>
                        <a:t>City of Cape Town District </a:t>
                      </a:r>
                      <a:endParaRPr lang="en-ZA" sz="1400" dirty="0">
                        <a:solidFill>
                          <a:schemeClr val="tx1"/>
                        </a:solidFill>
                        <a:effectLst/>
                        <a:latin typeface="Perpetua" panose="02020502060401020303" pitchFamily="18"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054834295"/>
                  </a:ext>
                </a:extLst>
              </a:tr>
              <a:tr h="331236">
                <a:tc vMerge="1">
                  <a:txBody>
                    <a:bodyPr/>
                    <a:lstStyle/>
                    <a:p>
                      <a:pPr>
                        <a:lnSpc>
                          <a:spcPct val="107000"/>
                        </a:lnSpc>
                        <a:spcAft>
                          <a:spcPts val="0"/>
                        </a:spcAft>
                      </a:pPr>
                      <a:endParaRPr lang="en-ZA" sz="12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lvl1pPr marL="0" algn="l" defTabSz="685783" rtl="0" eaLnBrk="1" latinLnBrk="0" hangingPunct="1">
                        <a:defRPr sz="1350" kern="1200">
                          <a:solidFill>
                            <a:schemeClr val="dk1"/>
                          </a:solidFill>
                          <a:latin typeface="Calibri"/>
                        </a:defRPr>
                      </a:lvl1pPr>
                      <a:lvl2pPr marL="342892" algn="l" defTabSz="685783" rtl="0" eaLnBrk="1" latinLnBrk="0" hangingPunct="1">
                        <a:defRPr sz="1350" kern="1200">
                          <a:solidFill>
                            <a:schemeClr val="dk1"/>
                          </a:solidFill>
                          <a:latin typeface="Calibri"/>
                        </a:defRPr>
                      </a:lvl2pPr>
                      <a:lvl3pPr marL="685783" algn="l" defTabSz="685783" rtl="0" eaLnBrk="1" latinLnBrk="0" hangingPunct="1">
                        <a:defRPr sz="1350" kern="1200">
                          <a:solidFill>
                            <a:schemeClr val="dk1"/>
                          </a:solidFill>
                          <a:latin typeface="Calibri"/>
                        </a:defRPr>
                      </a:lvl3pPr>
                      <a:lvl4pPr marL="1028675" algn="l" defTabSz="685783" rtl="0" eaLnBrk="1" latinLnBrk="0" hangingPunct="1">
                        <a:defRPr sz="1350" kern="1200">
                          <a:solidFill>
                            <a:schemeClr val="dk1"/>
                          </a:solidFill>
                          <a:latin typeface="Calibri"/>
                        </a:defRPr>
                      </a:lvl4pPr>
                      <a:lvl5pPr marL="1371566" algn="l" defTabSz="685783" rtl="0" eaLnBrk="1" latinLnBrk="0" hangingPunct="1">
                        <a:defRPr sz="1350" kern="1200">
                          <a:solidFill>
                            <a:schemeClr val="dk1"/>
                          </a:solidFill>
                          <a:latin typeface="Calibri"/>
                        </a:defRPr>
                      </a:lvl5pPr>
                      <a:lvl6pPr marL="1714457" algn="l" defTabSz="685783" rtl="0" eaLnBrk="1" latinLnBrk="0" hangingPunct="1">
                        <a:defRPr sz="1350" kern="1200">
                          <a:solidFill>
                            <a:schemeClr val="dk1"/>
                          </a:solidFill>
                          <a:latin typeface="Calibri"/>
                        </a:defRPr>
                      </a:lvl6pPr>
                      <a:lvl7pPr marL="2057348" algn="l" defTabSz="685783" rtl="0" eaLnBrk="1" latinLnBrk="0" hangingPunct="1">
                        <a:defRPr sz="1350" kern="1200">
                          <a:solidFill>
                            <a:schemeClr val="dk1"/>
                          </a:solidFill>
                          <a:latin typeface="Calibri"/>
                        </a:defRPr>
                      </a:lvl7pPr>
                      <a:lvl8pPr marL="2400240" algn="l" defTabSz="685783" rtl="0" eaLnBrk="1" latinLnBrk="0" hangingPunct="1">
                        <a:defRPr sz="1350" kern="1200">
                          <a:solidFill>
                            <a:schemeClr val="dk1"/>
                          </a:solidFill>
                          <a:latin typeface="Calibri"/>
                        </a:defRPr>
                      </a:lvl8pPr>
                      <a:lvl9pPr marL="2743132" algn="l" defTabSz="685783" rtl="0" eaLnBrk="1" latinLnBrk="0" hangingPunct="1">
                        <a:defRPr sz="1350" kern="1200">
                          <a:solidFill>
                            <a:schemeClr val="dk1"/>
                          </a:solidFill>
                          <a:latin typeface="Calibri"/>
                        </a:defRPr>
                      </a:lvl9pPr>
                    </a:lstStyle>
                    <a:p>
                      <a:pPr algn="l">
                        <a:lnSpc>
                          <a:spcPct val="107000"/>
                        </a:lnSpc>
                        <a:spcAft>
                          <a:spcPts val="0"/>
                        </a:spcAft>
                      </a:pPr>
                      <a:r>
                        <a:rPr lang="en-ZA" sz="1400" dirty="0">
                          <a:solidFill>
                            <a:schemeClr val="tx1"/>
                          </a:solidFill>
                          <a:effectLst/>
                          <a:latin typeface="Perpetua" panose="02020502060401020303" pitchFamily="18" charset="0"/>
                        </a:rPr>
                        <a:t>Cape Winelands District </a:t>
                      </a:r>
                      <a:endParaRPr lang="en-ZA" sz="1400" dirty="0">
                        <a:solidFill>
                          <a:schemeClr val="tx1"/>
                        </a:solidFill>
                        <a:effectLst/>
                        <a:latin typeface="Perpetua" panose="02020502060401020303" pitchFamily="18"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289993184"/>
                  </a:ext>
                </a:extLst>
              </a:tr>
              <a:tr h="331236">
                <a:tc vMerge="1">
                  <a:txBody>
                    <a:bodyPr/>
                    <a:lstStyle/>
                    <a:p>
                      <a:pPr>
                        <a:lnSpc>
                          <a:spcPct val="107000"/>
                        </a:lnSpc>
                        <a:spcAft>
                          <a:spcPts val="0"/>
                        </a:spcAft>
                      </a:pPr>
                      <a:endParaRPr lang="en-ZA" sz="12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lvl1pPr marL="0" algn="l" defTabSz="685783" rtl="0" eaLnBrk="1" latinLnBrk="0" hangingPunct="1">
                        <a:defRPr sz="1350" kern="1200">
                          <a:solidFill>
                            <a:schemeClr val="dk1"/>
                          </a:solidFill>
                          <a:latin typeface="Calibri"/>
                        </a:defRPr>
                      </a:lvl1pPr>
                      <a:lvl2pPr marL="342892" algn="l" defTabSz="685783" rtl="0" eaLnBrk="1" latinLnBrk="0" hangingPunct="1">
                        <a:defRPr sz="1350" kern="1200">
                          <a:solidFill>
                            <a:schemeClr val="dk1"/>
                          </a:solidFill>
                          <a:latin typeface="Calibri"/>
                        </a:defRPr>
                      </a:lvl2pPr>
                      <a:lvl3pPr marL="685783" algn="l" defTabSz="685783" rtl="0" eaLnBrk="1" latinLnBrk="0" hangingPunct="1">
                        <a:defRPr sz="1350" kern="1200">
                          <a:solidFill>
                            <a:schemeClr val="dk1"/>
                          </a:solidFill>
                          <a:latin typeface="Calibri"/>
                        </a:defRPr>
                      </a:lvl3pPr>
                      <a:lvl4pPr marL="1028675" algn="l" defTabSz="685783" rtl="0" eaLnBrk="1" latinLnBrk="0" hangingPunct="1">
                        <a:defRPr sz="1350" kern="1200">
                          <a:solidFill>
                            <a:schemeClr val="dk1"/>
                          </a:solidFill>
                          <a:latin typeface="Calibri"/>
                        </a:defRPr>
                      </a:lvl4pPr>
                      <a:lvl5pPr marL="1371566" algn="l" defTabSz="685783" rtl="0" eaLnBrk="1" latinLnBrk="0" hangingPunct="1">
                        <a:defRPr sz="1350" kern="1200">
                          <a:solidFill>
                            <a:schemeClr val="dk1"/>
                          </a:solidFill>
                          <a:latin typeface="Calibri"/>
                        </a:defRPr>
                      </a:lvl5pPr>
                      <a:lvl6pPr marL="1714457" algn="l" defTabSz="685783" rtl="0" eaLnBrk="1" latinLnBrk="0" hangingPunct="1">
                        <a:defRPr sz="1350" kern="1200">
                          <a:solidFill>
                            <a:schemeClr val="dk1"/>
                          </a:solidFill>
                          <a:latin typeface="Calibri"/>
                        </a:defRPr>
                      </a:lvl6pPr>
                      <a:lvl7pPr marL="2057348" algn="l" defTabSz="685783" rtl="0" eaLnBrk="1" latinLnBrk="0" hangingPunct="1">
                        <a:defRPr sz="1350" kern="1200">
                          <a:solidFill>
                            <a:schemeClr val="dk1"/>
                          </a:solidFill>
                          <a:latin typeface="Calibri"/>
                        </a:defRPr>
                      </a:lvl7pPr>
                      <a:lvl8pPr marL="2400240" algn="l" defTabSz="685783" rtl="0" eaLnBrk="1" latinLnBrk="0" hangingPunct="1">
                        <a:defRPr sz="1350" kern="1200">
                          <a:solidFill>
                            <a:schemeClr val="dk1"/>
                          </a:solidFill>
                          <a:latin typeface="Calibri"/>
                        </a:defRPr>
                      </a:lvl8pPr>
                      <a:lvl9pPr marL="2743132" algn="l" defTabSz="685783" rtl="0" eaLnBrk="1" latinLnBrk="0" hangingPunct="1">
                        <a:defRPr sz="1350" kern="1200">
                          <a:solidFill>
                            <a:schemeClr val="dk1"/>
                          </a:solidFill>
                          <a:latin typeface="Calibri"/>
                        </a:defRPr>
                      </a:lvl9pPr>
                    </a:lstStyle>
                    <a:p>
                      <a:pPr algn="l">
                        <a:lnSpc>
                          <a:spcPct val="107000"/>
                        </a:lnSpc>
                        <a:spcAft>
                          <a:spcPts val="0"/>
                        </a:spcAft>
                      </a:pPr>
                      <a:r>
                        <a:rPr lang="en-ZA" sz="1400" dirty="0">
                          <a:solidFill>
                            <a:schemeClr val="tx1"/>
                          </a:solidFill>
                          <a:effectLst/>
                          <a:latin typeface="Perpetua" panose="02020502060401020303" pitchFamily="18" charset="0"/>
                        </a:rPr>
                        <a:t>Overberg </a:t>
                      </a:r>
                      <a:r>
                        <a:rPr lang="en-ZA" sz="1400" dirty="0" smtClean="0">
                          <a:solidFill>
                            <a:schemeClr val="tx1"/>
                          </a:solidFill>
                          <a:effectLst/>
                          <a:latin typeface="Perpetua" panose="02020502060401020303" pitchFamily="18" charset="0"/>
                        </a:rPr>
                        <a:t>District</a:t>
                      </a:r>
                      <a:endParaRPr lang="en-ZA" sz="1400" dirty="0">
                        <a:solidFill>
                          <a:schemeClr val="tx1"/>
                        </a:solidFill>
                        <a:effectLst/>
                        <a:latin typeface="Perpetua" panose="02020502060401020303" pitchFamily="18"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232068637"/>
                  </a:ext>
                </a:extLst>
              </a:tr>
              <a:tr h="331236">
                <a:tc rowSpan="3">
                  <a:txBody>
                    <a:bodyPr/>
                    <a:lstStyle>
                      <a:lvl1pPr marL="0" algn="l" defTabSz="685783" rtl="0" eaLnBrk="1" latinLnBrk="0" hangingPunct="1">
                        <a:defRPr sz="1350" kern="1200">
                          <a:solidFill>
                            <a:schemeClr val="dk1"/>
                          </a:solidFill>
                          <a:latin typeface="Calibri"/>
                        </a:defRPr>
                      </a:lvl1pPr>
                      <a:lvl2pPr marL="342892" algn="l" defTabSz="685783" rtl="0" eaLnBrk="1" latinLnBrk="0" hangingPunct="1">
                        <a:defRPr sz="1350" kern="1200">
                          <a:solidFill>
                            <a:schemeClr val="dk1"/>
                          </a:solidFill>
                          <a:latin typeface="Calibri"/>
                        </a:defRPr>
                      </a:lvl2pPr>
                      <a:lvl3pPr marL="685783" algn="l" defTabSz="685783" rtl="0" eaLnBrk="1" latinLnBrk="0" hangingPunct="1">
                        <a:defRPr sz="1350" kern="1200">
                          <a:solidFill>
                            <a:schemeClr val="dk1"/>
                          </a:solidFill>
                          <a:latin typeface="Calibri"/>
                        </a:defRPr>
                      </a:lvl3pPr>
                      <a:lvl4pPr marL="1028675" algn="l" defTabSz="685783" rtl="0" eaLnBrk="1" latinLnBrk="0" hangingPunct="1">
                        <a:defRPr sz="1350" kern="1200">
                          <a:solidFill>
                            <a:schemeClr val="dk1"/>
                          </a:solidFill>
                          <a:latin typeface="Calibri"/>
                        </a:defRPr>
                      </a:lvl4pPr>
                      <a:lvl5pPr marL="1371566" algn="l" defTabSz="685783" rtl="0" eaLnBrk="1" latinLnBrk="0" hangingPunct="1">
                        <a:defRPr sz="1350" kern="1200">
                          <a:solidFill>
                            <a:schemeClr val="dk1"/>
                          </a:solidFill>
                          <a:latin typeface="Calibri"/>
                        </a:defRPr>
                      </a:lvl5pPr>
                      <a:lvl6pPr marL="1714457" algn="l" defTabSz="685783" rtl="0" eaLnBrk="1" latinLnBrk="0" hangingPunct="1">
                        <a:defRPr sz="1350" kern="1200">
                          <a:solidFill>
                            <a:schemeClr val="dk1"/>
                          </a:solidFill>
                          <a:latin typeface="Calibri"/>
                        </a:defRPr>
                      </a:lvl6pPr>
                      <a:lvl7pPr marL="2057348" algn="l" defTabSz="685783" rtl="0" eaLnBrk="1" latinLnBrk="0" hangingPunct="1">
                        <a:defRPr sz="1350" kern="1200">
                          <a:solidFill>
                            <a:schemeClr val="dk1"/>
                          </a:solidFill>
                          <a:latin typeface="Calibri"/>
                        </a:defRPr>
                      </a:lvl7pPr>
                      <a:lvl8pPr marL="2400240" algn="l" defTabSz="685783" rtl="0" eaLnBrk="1" latinLnBrk="0" hangingPunct="1">
                        <a:defRPr sz="1350" kern="1200">
                          <a:solidFill>
                            <a:schemeClr val="dk1"/>
                          </a:solidFill>
                          <a:latin typeface="Calibri"/>
                        </a:defRPr>
                      </a:lvl8pPr>
                      <a:lvl9pPr marL="2743132" algn="l" defTabSz="685783" rtl="0" eaLnBrk="1" latinLnBrk="0" hangingPunct="1">
                        <a:defRPr sz="1350" kern="1200">
                          <a:solidFill>
                            <a:schemeClr val="dk1"/>
                          </a:solidFill>
                          <a:latin typeface="Calibri"/>
                        </a:defRPr>
                      </a:lvl9pPr>
                    </a:lstStyle>
                    <a:p>
                      <a:pPr marL="0" marR="0" lvl="0" indent="0" algn="l" defTabSz="685783" rtl="0" eaLnBrk="1" fontAlgn="auto" latinLnBrk="0" hangingPunct="1">
                        <a:lnSpc>
                          <a:spcPct val="107000"/>
                        </a:lnSpc>
                        <a:spcBef>
                          <a:spcPts val="0"/>
                        </a:spcBef>
                        <a:spcAft>
                          <a:spcPts val="0"/>
                        </a:spcAft>
                        <a:buClrTx/>
                        <a:buSzTx/>
                        <a:buFontTx/>
                        <a:buNone/>
                        <a:tabLst/>
                        <a:defRPr/>
                      </a:pPr>
                      <a:r>
                        <a:rPr lang="en-ZA" sz="1400" b="1" dirty="0">
                          <a:solidFill>
                            <a:schemeClr val="tx1"/>
                          </a:solidFill>
                          <a:effectLst/>
                          <a:latin typeface="Perpetua" panose="02020502060401020303" pitchFamily="18" charset="0"/>
                        </a:rPr>
                        <a:t>EASTERN CAPE</a:t>
                      </a:r>
                      <a:endParaRPr lang="en-ZA" sz="1400" b="1" dirty="0">
                        <a:solidFill>
                          <a:schemeClr val="tx1"/>
                        </a:solidFill>
                        <a:effectLst/>
                        <a:latin typeface="Perpetua" panose="02020502060401020303" pitchFamily="18"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lvl1pPr marL="0" algn="l" defTabSz="685783" rtl="0" eaLnBrk="1" latinLnBrk="0" hangingPunct="1">
                        <a:defRPr sz="1350" kern="1200">
                          <a:solidFill>
                            <a:schemeClr val="dk1"/>
                          </a:solidFill>
                          <a:latin typeface="Calibri"/>
                        </a:defRPr>
                      </a:lvl1pPr>
                      <a:lvl2pPr marL="342892" algn="l" defTabSz="685783" rtl="0" eaLnBrk="1" latinLnBrk="0" hangingPunct="1">
                        <a:defRPr sz="1350" kern="1200">
                          <a:solidFill>
                            <a:schemeClr val="dk1"/>
                          </a:solidFill>
                          <a:latin typeface="Calibri"/>
                        </a:defRPr>
                      </a:lvl2pPr>
                      <a:lvl3pPr marL="685783" algn="l" defTabSz="685783" rtl="0" eaLnBrk="1" latinLnBrk="0" hangingPunct="1">
                        <a:defRPr sz="1350" kern="1200">
                          <a:solidFill>
                            <a:schemeClr val="dk1"/>
                          </a:solidFill>
                          <a:latin typeface="Calibri"/>
                        </a:defRPr>
                      </a:lvl3pPr>
                      <a:lvl4pPr marL="1028675" algn="l" defTabSz="685783" rtl="0" eaLnBrk="1" latinLnBrk="0" hangingPunct="1">
                        <a:defRPr sz="1350" kern="1200">
                          <a:solidFill>
                            <a:schemeClr val="dk1"/>
                          </a:solidFill>
                          <a:latin typeface="Calibri"/>
                        </a:defRPr>
                      </a:lvl4pPr>
                      <a:lvl5pPr marL="1371566" algn="l" defTabSz="685783" rtl="0" eaLnBrk="1" latinLnBrk="0" hangingPunct="1">
                        <a:defRPr sz="1350" kern="1200">
                          <a:solidFill>
                            <a:schemeClr val="dk1"/>
                          </a:solidFill>
                          <a:latin typeface="Calibri"/>
                        </a:defRPr>
                      </a:lvl5pPr>
                      <a:lvl6pPr marL="1714457" algn="l" defTabSz="685783" rtl="0" eaLnBrk="1" latinLnBrk="0" hangingPunct="1">
                        <a:defRPr sz="1350" kern="1200">
                          <a:solidFill>
                            <a:schemeClr val="dk1"/>
                          </a:solidFill>
                          <a:latin typeface="Calibri"/>
                        </a:defRPr>
                      </a:lvl6pPr>
                      <a:lvl7pPr marL="2057348" algn="l" defTabSz="685783" rtl="0" eaLnBrk="1" latinLnBrk="0" hangingPunct="1">
                        <a:defRPr sz="1350" kern="1200">
                          <a:solidFill>
                            <a:schemeClr val="dk1"/>
                          </a:solidFill>
                          <a:latin typeface="Calibri"/>
                        </a:defRPr>
                      </a:lvl7pPr>
                      <a:lvl8pPr marL="2400240" algn="l" defTabSz="685783" rtl="0" eaLnBrk="1" latinLnBrk="0" hangingPunct="1">
                        <a:defRPr sz="1350" kern="1200">
                          <a:solidFill>
                            <a:schemeClr val="dk1"/>
                          </a:solidFill>
                          <a:latin typeface="Calibri"/>
                        </a:defRPr>
                      </a:lvl8pPr>
                      <a:lvl9pPr marL="2743132" algn="l" defTabSz="685783" rtl="0" eaLnBrk="1" latinLnBrk="0" hangingPunct="1">
                        <a:defRPr sz="1350" kern="1200">
                          <a:solidFill>
                            <a:schemeClr val="dk1"/>
                          </a:solidFill>
                          <a:latin typeface="Calibri"/>
                        </a:defRPr>
                      </a:lvl9pPr>
                    </a:lstStyle>
                    <a:p>
                      <a:pPr algn="l">
                        <a:lnSpc>
                          <a:spcPct val="107000"/>
                        </a:lnSpc>
                        <a:spcAft>
                          <a:spcPts val="0"/>
                        </a:spcAft>
                      </a:pPr>
                      <a:r>
                        <a:rPr lang="en-ZA" sz="1400" dirty="0">
                          <a:solidFill>
                            <a:schemeClr val="tx1"/>
                          </a:solidFill>
                          <a:effectLst/>
                          <a:latin typeface="Perpetua" panose="02020502060401020303" pitchFamily="18" charset="0"/>
                        </a:rPr>
                        <a:t>Buffalo City District </a:t>
                      </a:r>
                      <a:endParaRPr lang="en-ZA" sz="1400" dirty="0">
                        <a:solidFill>
                          <a:schemeClr val="tx1"/>
                        </a:solidFill>
                        <a:effectLst/>
                        <a:latin typeface="Perpetua" panose="02020502060401020303" pitchFamily="18"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81301486"/>
                  </a:ext>
                </a:extLst>
              </a:tr>
              <a:tr h="331236">
                <a:tc vMerge="1">
                  <a:txBody>
                    <a:bodyPr/>
                    <a:lstStyle/>
                    <a:p>
                      <a:pPr>
                        <a:lnSpc>
                          <a:spcPct val="107000"/>
                        </a:lnSpc>
                        <a:spcAft>
                          <a:spcPts val="0"/>
                        </a:spcAft>
                      </a:pPr>
                      <a:endParaRPr lang="en-ZA" sz="12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lvl1pPr marL="0" algn="l" defTabSz="685783" rtl="0" eaLnBrk="1" latinLnBrk="0" hangingPunct="1">
                        <a:defRPr sz="1350" kern="1200">
                          <a:solidFill>
                            <a:schemeClr val="dk1"/>
                          </a:solidFill>
                          <a:latin typeface="Calibri"/>
                        </a:defRPr>
                      </a:lvl1pPr>
                      <a:lvl2pPr marL="342892" algn="l" defTabSz="685783" rtl="0" eaLnBrk="1" latinLnBrk="0" hangingPunct="1">
                        <a:defRPr sz="1350" kern="1200">
                          <a:solidFill>
                            <a:schemeClr val="dk1"/>
                          </a:solidFill>
                          <a:latin typeface="Calibri"/>
                        </a:defRPr>
                      </a:lvl2pPr>
                      <a:lvl3pPr marL="685783" algn="l" defTabSz="685783" rtl="0" eaLnBrk="1" latinLnBrk="0" hangingPunct="1">
                        <a:defRPr sz="1350" kern="1200">
                          <a:solidFill>
                            <a:schemeClr val="dk1"/>
                          </a:solidFill>
                          <a:latin typeface="Calibri"/>
                        </a:defRPr>
                      </a:lvl3pPr>
                      <a:lvl4pPr marL="1028675" algn="l" defTabSz="685783" rtl="0" eaLnBrk="1" latinLnBrk="0" hangingPunct="1">
                        <a:defRPr sz="1350" kern="1200">
                          <a:solidFill>
                            <a:schemeClr val="dk1"/>
                          </a:solidFill>
                          <a:latin typeface="Calibri"/>
                        </a:defRPr>
                      </a:lvl4pPr>
                      <a:lvl5pPr marL="1371566" algn="l" defTabSz="685783" rtl="0" eaLnBrk="1" latinLnBrk="0" hangingPunct="1">
                        <a:defRPr sz="1350" kern="1200">
                          <a:solidFill>
                            <a:schemeClr val="dk1"/>
                          </a:solidFill>
                          <a:latin typeface="Calibri"/>
                        </a:defRPr>
                      </a:lvl5pPr>
                      <a:lvl6pPr marL="1714457" algn="l" defTabSz="685783" rtl="0" eaLnBrk="1" latinLnBrk="0" hangingPunct="1">
                        <a:defRPr sz="1350" kern="1200">
                          <a:solidFill>
                            <a:schemeClr val="dk1"/>
                          </a:solidFill>
                          <a:latin typeface="Calibri"/>
                        </a:defRPr>
                      </a:lvl6pPr>
                      <a:lvl7pPr marL="2057348" algn="l" defTabSz="685783" rtl="0" eaLnBrk="1" latinLnBrk="0" hangingPunct="1">
                        <a:defRPr sz="1350" kern="1200">
                          <a:solidFill>
                            <a:schemeClr val="dk1"/>
                          </a:solidFill>
                          <a:latin typeface="Calibri"/>
                        </a:defRPr>
                      </a:lvl7pPr>
                      <a:lvl8pPr marL="2400240" algn="l" defTabSz="685783" rtl="0" eaLnBrk="1" latinLnBrk="0" hangingPunct="1">
                        <a:defRPr sz="1350" kern="1200">
                          <a:solidFill>
                            <a:schemeClr val="dk1"/>
                          </a:solidFill>
                          <a:latin typeface="Calibri"/>
                        </a:defRPr>
                      </a:lvl8pPr>
                      <a:lvl9pPr marL="2743132" algn="l" defTabSz="685783" rtl="0" eaLnBrk="1" latinLnBrk="0" hangingPunct="1">
                        <a:defRPr sz="1350" kern="1200">
                          <a:solidFill>
                            <a:schemeClr val="dk1"/>
                          </a:solidFill>
                          <a:latin typeface="Calibri"/>
                        </a:defRPr>
                      </a:lvl9pPr>
                    </a:lstStyle>
                    <a:p>
                      <a:pPr algn="l">
                        <a:lnSpc>
                          <a:spcPct val="107000"/>
                        </a:lnSpc>
                        <a:spcAft>
                          <a:spcPts val="0"/>
                        </a:spcAft>
                      </a:pPr>
                      <a:r>
                        <a:rPr lang="en-ZA" sz="1400" dirty="0">
                          <a:solidFill>
                            <a:schemeClr val="tx1"/>
                          </a:solidFill>
                          <a:effectLst/>
                          <a:latin typeface="Perpetua" panose="02020502060401020303" pitchFamily="18" charset="0"/>
                        </a:rPr>
                        <a:t>OR Tambo District </a:t>
                      </a:r>
                      <a:endParaRPr lang="en-ZA" sz="1400" dirty="0">
                        <a:solidFill>
                          <a:schemeClr val="tx1"/>
                        </a:solidFill>
                        <a:effectLst/>
                        <a:latin typeface="Perpetua" panose="02020502060401020303" pitchFamily="18"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272477486"/>
                  </a:ext>
                </a:extLst>
              </a:tr>
              <a:tr h="331236">
                <a:tc vMerge="1">
                  <a:txBody>
                    <a:bodyPr/>
                    <a:lstStyle/>
                    <a:p>
                      <a:pPr>
                        <a:lnSpc>
                          <a:spcPct val="107000"/>
                        </a:lnSpc>
                        <a:spcAft>
                          <a:spcPts val="0"/>
                        </a:spcAft>
                      </a:pPr>
                      <a:endParaRPr lang="en-ZA" sz="12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lvl1pPr marL="0" algn="l" defTabSz="685783" rtl="0" eaLnBrk="1" latinLnBrk="0" hangingPunct="1">
                        <a:defRPr sz="1350" kern="1200">
                          <a:solidFill>
                            <a:schemeClr val="dk1"/>
                          </a:solidFill>
                          <a:latin typeface="Calibri"/>
                        </a:defRPr>
                      </a:lvl1pPr>
                      <a:lvl2pPr marL="342892" algn="l" defTabSz="685783" rtl="0" eaLnBrk="1" latinLnBrk="0" hangingPunct="1">
                        <a:defRPr sz="1350" kern="1200">
                          <a:solidFill>
                            <a:schemeClr val="dk1"/>
                          </a:solidFill>
                          <a:latin typeface="Calibri"/>
                        </a:defRPr>
                      </a:lvl2pPr>
                      <a:lvl3pPr marL="685783" algn="l" defTabSz="685783" rtl="0" eaLnBrk="1" latinLnBrk="0" hangingPunct="1">
                        <a:defRPr sz="1350" kern="1200">
                          <a:solidFill>
                            <a:schemeClr val="dk1"/>
                          </a:solidFill>
                          <a:latin typeface="Calibri"/>
                        </a:defRPr>
                      </a:lvl3pPr>
                      <a:lvl4pPr marL="1028675" algn="l" defTabSz="685783" rtl="0" eaLnBrk="1" latinLnBrk="0" hangingPunct="1">
                        <a:defRPr sz="1350" kern="1200">
                          <a:solidFill>
                            <a:schemeClr val="dk1"/>
                          </a:solidFill>
                          <a:latin typeface="Calibri"/>
                        </a:defRPr>
                      </a:lvl4pPr>
                      <a:lvl5pPr marL="1371566" algn="l" defTabSz="685783" rtl="0" eaLnBrk="1" latinLnBrk="0" hangingPunct="1">
                        <a:defRPr sz="1350" kern="1200">
                          <a:solidFill>
                            <a:schemeClr val="dk1"/>
                          </a:solidFill>
                          <a:latin typeface="Calibri"/>
                        </a:defRPr>
                      </a:lvl5pPr>
                      <a:lvl6pPr marL="1714457" algn="l" defTabSz="685783" rtl="0" eaLnBrk="1" latinLnBrk="0" hangingPunct="1">
                        <a:defRPr sz="1350" kern="1200">
                          <a:solidFill>
                            <a:schemeClr val="dk1"/>
                          </a:solidFill>
                          <a:latin typeface="Calibri"/>
                        </a:defRPr>
                      </a:lvl6pPr>
                      <a:lvl7pPr marL="2057348" algn="l" defTabSz="685783" rtl="0" eaLnBrk="1" latinLnBrk="0" hangingPunct="1">
                        <a:defRPr sz="1350" kern="1200">
                          <a:solidFill>
                            <a:schemeClr val="dk1"/>
                          </a:solidFill>
                          <a:latin typeface="Calibri"/>
                        </a:defRPr>
                      </a:lvl7pPr>
                      <a:lvl8pPr marL="2400240" algn="l" defTabSz="685783" rtl="0" eaLnBrk="1" latinLnBrk="0" hangingPunct="1">
                        <a:defRPr sz="1350" kern="1200">
                          <a:solidFill>
                            <a:schemeClr val="dk1"/>
                          </a:solidFill>
                          <a:latin typeface="Calibri"/>
                        </a:defRPr>
                      </a:lvl8pPr>
                      <a:lvl9pPr marL="2743132" algn="l" defTabSz="685783" rtl="0" eaLnBrk="1" latinLnBrk="0" hangingPunct="1">
                        <a:defRPr sz="1350" kern="1200">
                          <a:solidFill>
                            <a:schemeClr val="dk1"/>
                          </a:solidFill>
                          <a:latin typeface="Calibri"/>
                        </a:defRPr>
                      </a:lvl9pPr>
                    </a:lstStyle>
                    <a:p>
                      <a:pPr algn="l">
                        <a:lnSpc>
                          <a:spcPct val="107000"/>
                        </a:lnSpc>
                        <a:spcAft>
                          <a:spcPts val="0"/>
                        </a:spcAft>
                      </a:pPr>
                      <a:r>
                        <a:rPr lang="en-ZA" sz="1400" dirty="0">
                          <a:solidFill>
                            <a:schemeClr val="tx1"/>
                          </a:solidFill>
                          <a:effectLst/>
                          <a:latin typeface="Perpetua" panose="02020502060401020303" pitchFamily="18" charset="0"/>
                        </a:rPr>
                        <a:t>Nelson Mandela District </a:t>
                      </a:r>
                      <a:endParaRPr lang="en-ZA" sz="1400" dirty="0">
                        <a:solidFill>
                          <a:schemeClr val="tx1"/>
                        </a:solidFill>
                        <a:effectLst/>
                        <a:latin typeface="Perpetua" panose="02020502060401020303" pitchFamily="18"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128619336"/>
                  </a:ext>
                </a:extLst>
              </a:tr>
              <a:tr h="331236">
                <a:tc rowSpan="3">
                  <a:txBody>
                    <a:bodyPr/>
                    <a:lstStyle>
                      <a:lvl1pPr marL="0" algn="l" defTabSz="685783" rtl="0" eaLnBrk="1" latinLnBrk="0" hangingPunct="1">
                        <a:defRPr sz="1350" kern="1200">
                          <a:solidFill>
                            <a:schemeClr val="dk1"/>
                          </a:solidFill>
                          <a:latin typeface="Calibri"/>
                        </a:defRPr>
                      </a:lvl1pPr>
                      <a:lvl2pPr marL="342892" algn="l" defTabSz="685783" rtl="0" eaLnBrk="1" latinLnBrk="0" hangingPunct="1">
                        <a:defRPr sz="1350" kern="1200">
                          <a:solidFill>
                            <a:schemeClr val="dk1"/>
                          </a:solidFill>
                          <a:latin typeface="Calibri"/>
                        </a:defRPr>
                      </a:lvl2pPr>
                      <a:lvl3pPr marL="685783" algn="l" defTabSz="685783" rtl="0" eaLnBrk="1" latinLnBrk="0" hangingPunct="1">
                        <a:defRPr sz="1350" kern="1200">
                          <a:solidFill>
                            <a:schemeClr val="dk1"/>
                          </a:solidFill>
                          <a:latin typeface="Calibri"/>
                        </a:defRPr>
                      </a:lvl3pPr>
                      <a:lvl4pPr marL="1028675" algn="l" defTabSz="685783" rtl="0" eaLnBrk="1" latinLnBrk="0" hangingPunct="1">
                        <a:defRPr sz="1350" kern="1200">
                          <a:solidFill>
                            <a:schemeClr val="dk1"/>
                          </a:solidFill>
                          <a:latin typeface="Calibri"/>
                        </a:defRPr>
                      </a:lvl4pPr>
                      <a:lvl5pPr marL="1371566" algn="l" defTabSz="685783" rtl="0" eaLnBrk="1" latinLnBrk="0" hangingPunct="1">
                        <a:defRPr sz="1350" kern="1200">
                          <a:solidFill>
                            <a:schemeClr val="dk1"/>
                          </a:solidFill>
                          <a:latin typeface="Calibri"/>
                        </a:defRPr>
                      </a:lvl5pPr>
                      <a:lvl6pPr marL="1714457" algn="l" defTabSz="685783" rtl="0" eaLnBrk="1" latinLnBrk="0" hangingPunct="1">
                        <a:defRPr sz="1350" kern="1200">
                          <a:solidFill>
                            <a:schemeClr val="dk1"/>
                          </a:solidFill>
                          <a:latin typeface="Calibri"/>
                        </a:defRPr>
                      </a:lvl6pPr>
                      <a:lvl7pPr marL="2057348" algn="l" defTabSz="685783" rtl="0" eaLnBrk="1" latinLnBrk="0" hangingPunct="1">
                        <a:defRPr sz="1350" kern="1200">
                          <a:solidFill>
                            <a:schemeClr val="dk1"/>
                          </a:solidFill>
                          <a:latin typeface="Calibri"/>
                        </a:defRPr>
                      </a:lvl7pPr>
                      <a:lvl8pPr marL="2400240" algn="l" defTabSz="685783" rtl="0" eaLnBrk="1" latinLnBrk="0" hangingPunct="1">
                        <a:defRPr sz="1350" kern="1200">
                          <a:solidFill>
                            <a:schemeClr val="dk1"/>
                          </a:solidFill>
                          <a:latin typeface="Calibri"/>
                        </a:defRPr>
                      </a:lvl8pPr>
                      <a:lvl9pPr marL="2743132" algn="l" defTabSz="685783" rtl="0" eaLnBrk="1" latinLnBrk="0" hangingPunct="1">
                        <a:defRPr sz="1350" kern="1200">
                          <a:solidFill>
                            <a:schemeClr val="dk1"/>
                          </a:solidFill>
                          <a:latin typeface="Calibri"/>
                        </a:defRPr>
                      </a:lvl9pPr>
                    </a:lstStyle>
                    <a:p>
                      <a:pPr algn="l">
                        <a:lnSpc>
                          <a:spcPct val="107000"/>
                        </a:lnSpc>
                        <a:spcAft>
                          <a:spcPts val="0"/>
                        </a:spcAft>
                      </a:pPr>
                      <a:r>
                        <a:rPr lang="en-ZA" sz="1400" b="1" dirty="0" smtClean="0">
                          <a:solidFill>
                            <a:schemeClr val="tx1"/>
                          </a:solidFill>
                          <a:effectLst/>
                          <a:latin typeface="Perpetua" panose="02020502060401020303" pitchFamily="18" charset="0"/>
                        </a:rPr>
                        <a:t>KWAZULU-NATAL</a:t>
                      </a:r>
                      <a:endParaRPr lang="en-ZA" sz="1400" b="1" dirty="0">
                        <a:solidFill>
                          <a:schemeClr val="tx1"/>
                        </a:solidFill>
                        <a:effectLst/>
                        <a:latin typeface="Perpetua" panose="02020502060401020303" pitchFamily="18"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lvl1pPr marL="0" algn="l" defTabSz="685783" rtl="0" eaLnBrk="1" latinLnBrk="0" hangingPunct="1">
                        <a:defRPr sz="1350" kern="1200">
                          <a:solidFill>
                            <a:schemeClr val="dk1"/>
                          </a:solidFill>
                          <a:latin typeface="Calibri"/>
                        </a:defRPr>
                      </a:lvl1pPr>
                      <a:lvl2pPr marL="342892" algn="l" defTabSz="685783" rtl="0" eaLnBrk="1" latinLnBrk="0" hangingPunct="1">
                        <a:defRPr sz="1350" kern="1200">
                          <a:solidFill>
                            <a:schemeClr val="dk1"/>
                          </a:solidFill>
                          <a:latin typeface="Calibri"/>
                        </a:defRPr>
                      </a:lvl2pPr>
                      <a:lvl3pPr marL="685783" algn="l" defTabSz="685783" rtl="0" eaLnBrk="1" latinLnBrk="0" hangingPunct="1">
                        <a:defRPr sz="1350" kern="1200">
                          <a:solidFill>
                            <a:schemeClr val="dk1"/>
                          </a:solidFill>
                          <a:latin typeface="Calibri"/>
                        </a:defRPr>
                      </a:lvl3pPr>
                      <a:lvl4pPr marL="1028675" algn="l" defTabSz="685783" rtl="0" eaLnBrk="1" latinLnBrk="0" hangingPunct="1">
                        <a:defRPr sz="1350" kern="1200">
                          <a:solidFill>
                            <a:schemeClr val="dk1"/>
                          </a:solidFill>
                          <a:latin typeface="Calibri"/>
                        </a:defRPr>
                      </a:lvl4pPr>
                      <a:lvl5pPr marL="1371566" algn="l" defTabSz="685783" rtl="0" eaLnBrk="1" latinLnBrk="0" hangingPunct="1">
                        <a:defRPr sz="1350" kern="1200">
                          <a:solidFill>
                            <a:schemeClr val="dk1"/>
                          </a:solidFill>
                          <a:latin typeface="Calibri"/>
                        </a:defRPr>
                      </a:lvl5pPr>
                      <a:lvl6pPr marL="1714457" algn="l" defTabSz="685783" rtl="0" eaLnBrk="1" latinLnBrk="0" hangingPunct="1">
                        <a:defRPr sz="1350" kern="1200">
                          <a:solidFill>
                            <a:schemeClr val="dk1"/>
                          </a:solidFill>
                          <a:latin typeface="Calibri"/>
                        </a:defRPr>
                      </a:lvl6pPr>
                      <a:lvl7pPr marL="2057348" algn="l" defTabSz="685783" rtl="0" eaLnBrk="1" latinLnBrk="0" hangingPunct="1">
                        <a:defRPr sz="1350" kern="1200">
                          <a:solidFill>
                            <a:schemeClr val="dk1"/>
                          </a:solidFill>
                          <a:latin typeface="Calibri"/>
                        </a:defRPr>
                      </a:lvl7pPr>
                      <a:lvl8pPr marL="2400240" algn="l" defTabSz="685783" rtl="0" eaLnBrk="1" latinLnBrk="0" hangingPunct="1">
                        <a:defRPr sz="1350" kern="1200">
                          <a:solidFill>
                            <a:schemeClr val="dk1"/>
                          </a:solidFill>
                          <a:latin typeface="Calibri"/>
                        </a:defRPr>
                      </a:lvl8pPr>
                      <a:lvl9pPr marL="2743132" algn="l" defTabSz="685783" rtl="0" eaLnBrk="1" latinLnBrk="0" hangingPunct="1">
                        <a:defRPr sz="1350" kern="1200">
                          <a:solidFill>
                            <a:schemeClr val="dk1"/>
                          </a:solidFill>
                          <a:latin typeface="Calibri"/>
                        </a:defRPr>
                      </a:lvl9pPr>
                    </a:lstStyle>
                    <a:p>
                      <a:pPr algn="l">
                        <a:lnSpc>
                          <a:spcPct val="107000"/>
                        </a:lnSpc>
                        <a:spcAft>
                          <a:spcPts val="0"/>
                        </a:spcAft>
                      </a:pPr>
                      <a:r>
                        <a:rPr lang="en-ZA" sz="1400" dirty="0">
                          <a:solidFill>
                            <a:schemeClr val="tx1"/>
                          </a:solidFill>
                          <a:effectLst/>
                          <a:latin typeface="Perpetua" panose="02020502060401020303" pitchFamily="18" charset="0"/>
                        </a:rPr>
                        <a:t>Ethekwini District </a:t>
                      </a:r>
                      <a:endParaRPr lang="en-ZA" sz="1400" dirty="0">
                        <a:solidFill>
                          <a:schemeClr val="tx1"/>
                        </a:solidFill>
                        <a:effectLst/>
                        <a:latin typeface="Perpetua" panose="02020502060401020303" pitchFamily="18"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947269417"/>
                  </a:ext>
                </a:extLst>
              </a:tr>
              <a:tr h="331236">
                <a:tc vMerge="1">
                  <a:txBody>
                    <a:bodyPr/>
                    <a:lstStyle/>
                    <a:p>
                      <a:pPr>
                        <a:lnSpc>
                          <a:spcPct val="107000"/>
                        </a:lnSpc>
                        <a:spcAft>
                          <a:spcPts val="0"/>
                        </a:spcAft>
                      </a:pPr>
                      <a:endParaRPr lang="en-ZA" sz="12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lvl1pPr marL="0" algn="l" defTabSz="685783" rtl="0" eaLnBrk="1" latinLnBrk="0" hangingPunct="1">
                        <a:defRPr sz="1350" kern="1200">
                          <a:solidFill>
                            <a:schemeClr val="dk1"/>
                          </a:solidFill>
                          <a:latin typeface="Calibri"/>
                        </a:defRPr>
                      </a:lvl1pPr>
                      <a:lvl2pPr marL="342892" algn="l" defTabSz="685783" rtl="0" eaLnBrk="1" latinLnBrk="0" hangingPunct="1">
                        <a:defRPr sz="1350" kern="1200">
                          <a:solidFill>
                            <a:schemeClr val="dk1"/>
                          </a:solidFill>
                          <a:latin typeface="Calibri"/>
                        </a:defRPr>
                      </a:lvl2pPr>
                      <a:lvl3pPr marL="685783" algn="l" defTabSz="685783" rtl="0" eaLnBrk="1" latinLnBrk="0" hangingPunct="1">
                        <a:defRPr sz="1350" kern="1200">
                          <a:solidFill>
                            <a:schemeClr val="dk1"/>
                          </a:solidFill>
                          <a:latin typeface="Calibri"/>
                        </a:defRPr>
                      </a:lvl3pPr>
                      <a:lvl4pPr marL="1028675" algn="l" defTabSz="685783" rtl="0" eaLnBrk="1" latinLnBrk="0" hangingPunct="1">
                        <a:defRPr sz="1350" kern="1200">
                          <a:solidFill>
                            <a:schemeClr val="dk1"/>
                          </a:solidFill>
                          <a:latin typeface="Calibri"/>
                        </a:defRPr>
                      </a:lvl4pPr>
                      <a:lvl5pPr marL="1371566" algn="l" defTabSz="685783" rtl="0" eaLnBrk="1" latinLnBrk="0" hangingPunct="1">
                        <a:defRPr sz="1350" kern="1200">
                          <a:solidFill>
                            <a:schemeClr val="dk1"/>
                          </a:solidFill>
                          <a:latin typeface="Calibri"/>
                        </a:defRPr>
                      </a:lvl5pPr>
                      <a:lvl6pPr marL="1714457" algn="l" defTabSz="685783" rtl="0" eaLnBrk="1" latinLnBrk="0" hangingPunct="1">
                        <a:defRPr sz="1350" kern="1200">
                          <a:solidFill>
                            <a:schemeClr val="dk1"/>
                          </a:solidFill>
                          <a:latin typeface="Calibri"/>
                        </a:defRPr>
                      </a:lvl6pPr>
                      <a:lvl7pPr marL="2057348" algn="l" defTabSz="685783" rtl="0" eaLnBrk="1" latinLnBrk="0" hangingPunct="1">
                        <a:defRPr sz="1350" kern="1200">
                          <a:solidFill>
                            <a:schemeClr val="dk1"/>
                          </a:solidFill>
                          <a:latin typeface="Calibri"/>
                        </a:defRPr>
                      </a:lvl7pPr>
                      <a:lvl8pPr marL="2400240" algn="l" defTabSz="685783" rtl="0" eaLnBrk="1" latinLnBrk="0" hangingPunct="1">
                        <a:defRPr sz="1350" kern="1200">
                          <a:solidFill>
                            <a:schemeClr val="dk1"/>
                          </a:solidFill>
                          <a:latin typeface="Calibri"/>
                        </a:defRPr>
                      </a:lvl8pPr>
                      <a:lvl9pPr marL="2743132" algn="l" defTabSz="685783" rtl="0" eaLnBrk="1" latinLnBrk="0" hangingPunct="1">
                        <a:defRPr sz="1350" kern="1200">
                          <a:solidFill>
                            <a:schemeClr val="dk1"/>
                          </a:solidFill>
                          <a:latin typeface="Calibri"/>
                        </a:defRPr>
                      </a:lvl9pPr>
                    </a:lstStyle>
                    <a:p>
                      <a:pPr algn="l">
                        <a:lnSpc>
                          <a:spcPct val="107000"/>
                        </a:lnSpc>
                        <a:spcAft>
                          <a:spcPts val="0"/>
                        </a:spcAft>
                      </a:pPr>
                      <a:r>
                        <a:rPr lang="en-ZA" sz="1400" dirty="0">
                          <a:solidFill>
                            <a:schemeClr val="tx1"/>
                          </a:solidFill>
                          <a:effectLst/>
                          <a:latin typeface="Perpetua" panose="02020502060401020303" pitchFamily="18" charset="0"/>
                        </a:rPr>
                        <a:t>Umgungundlovu District </a:t>
                      </a:r>
                      <a:endParaRPr lang="en-ZA" sz="1400" dirty="0">
                        <a:solidFill>
                          <a:schemeClr val="tx1"/>
                        </a:solidFill>
                        <a:effectLst/>
                        <a:latin typeface="Perpetua" panose="02020502060401020303" pitchFamily="18"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605731363"/>
                  </a:ext>
                </a:extLst>
              </a:tr>
              <a:tr h="384455">
                <a:tc vMerge="1">
                  <a:txBody>
                    <a:bodyPr/>
                    <a:lstStyle/>
                    <a:p>
                      <a:pPr>
                        <a:lnSpc>
                          <a:spcPct val="107000"/>
                        </a:lnSpc>
                        <a:spcAft>
                          <a:spcPts val="0"/>
                        </a:spcAft>
                      </a:pPr>
                      <a:endParaRPr lang="en-ZA" sz="12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lvl1pPr marL="0" algn="l" defTabSz="685783" rtl="0" eaLnBrk="1" latinLnBrk="0" hangingPunct="1">
                        <a:defRPr sz="1350" kern="1200">
                          <a:solidFill>
                            <a:schemeClr val="dk1"/>
                          </a:solidFill>
                          <a:latin typeface="Calibri"/>
                        </a:defRPr>
                      </a:lvl1pPr>
                      <a:lvl2pPr marL="342892" algn="l" defTabSz="685783" rtl="0" eaLnBrk="1" latinLnBrk="0" hangingPunct="1">
                        <a:defRPr sz="1350" kern="1200">
                          <a:solidFill>
                            <a:schemeClr val="dk1"/>
                          </a:solidFill>
                          <a:latin typeface="Calibri"/>
                        </a:defRPr>
                      </a:lvl2pPr>
                      <a:lvl3pPr marL="685783" algn="l" defTabSz="685783" rtl="0" eaLnBrk="1" latinLnBrk="0" hangingPunct="1">
                        <a:defRPr sz="1350" kern="1200">
                          <a:solidFill>
                            <a:schemeClr val="dk1"/>
                          </a:solidFill>
                          <a:latin typeface="Calibri"/>
                        </a:defRPr>
                      </a:lvl3pPr>
                      <a:lvl4pPr marL="1028675" algn="l" defTabSz="685783" rtl="0" eaLnBrk="1" latinLnBrk="0" hangingPunct="1">
                        <a:defRPr sz="1350" kern="1200">
                          <a:solidFill>
                            <a:schemeClr val="dk1"/>
                          </a:solidFill>
                          <a:latin typeface="Calibri"/>
                        </a:defRPr>
                      </a:lvl4pPr>
                      <a:lvl5pPr marL="1371566" algn="l" defTabSz="685783" rtl="0" eaLnBrk="1" latinLnBrk="0" hangingPunct="1">
                        <a:defRPr sz="1350" kern="1200">
                          <a:solidFill>
                            <a:schemeClr val="dk1"/>
                          </a:solidFill>
                          <a:latin typeface="Calibri"/>
                        </a:defRPr>
                      </a:lvl5pPr>
                      <a:lvl6pPr marL="1714457" algn="l" defTabSz="685783" rtl="0" eaLnBrk="1" latinLnBrk="0" hangingPunct="1">
                        <a:defRPr sz="1350" kern="1200">
                          <a:solidFill>
                            <a:schemeClr val="dk1"/>
                          </a:solidFill>
                          <a:latin typeface="Calibri"/>
                        </a:defRPr>
                      </a:lvl6pPr>
                      <a:lvl7pPr marL="2057348" algn="l" defTabSz="685783" rtl="0" eaLnBrk="1" latinLnBrk="0" hangingPunct="1">
                        <a:defRPr sz="1350" kern="1200">
                          <a:solidFill>
                            <a:schemeClr val="dk1"/>
                          </a:solidFill>
                          <a:latin typeface="Calibri"/>
                        </a:defRPr>
                      </a:lvl7pPr>
                      <a:lvl8pPr marL="2400240" algn="l" defTabSz="685783" rtl="0" eaLnBrk="1" latinLnBrk="0" hangingPunct="1">
                        <a:defRPr sz="1350" kern="1200">
                          <a:solidFill>
                            <a:schemeClr val="dk1"/>
                          </a:solidFill>
                          <a:latin typeface="Calibri"/>
                        </a:defRPr>
                      </a:lvl8pPr>
                      <a:lvl9pPr marL="2743132" algn="l" defTabSz="685783" rtl="0" eaLnBrk="1" latinLnBrk="0" hangingPunct="1">
                        <a:defRPr sz="1350" kern="1200">
                          <a:solidFill>
                            <a:schemeClr val="dk1"/>
                          </a:solidFill>
                          <a:latin typeface="Calibri"/>
                        </a:defRPr>
                      </a:lvl9pPr>
                    </a:lstStyle>
                    <a:p>
                      <a:pPr algn="l">
                        <a:lnSpc>
                          <a:spcPct val="107000"/>
                        </a:lnSpc>
                        <a:spcAft>
                          <a:spcPts val="0"/>
                        </a:spcAft>
                      </a:pPr>
                      <a:r>
                        <a:rPr lang="en-ZA" sz="1400" dirty="0">
                          <a:solidFill>
                            <a:schemeClr val="tx1"/>
                          </a:solidFill>
                          <a:effectLst/>
                          <a:latin typeface="Perpetua" panose="02020502060401020303" pitchFamily="18" charset="0"/>
                        </a:rPr>
                        <a:t>Ugu </a:t>
                      </a:r>
                      <a:r>
                        <a:rPr lang="en-ZA" sz="1400" dirty="0" smtClean="0">
                          <a:solidFill>
                            <a:schemeClr val="tx1"/>
                          </a:solidFill>
                          <a:effectLst/>
                          <a:latin typeface="Perpetua" panose="02020502060401020303" pitchFamily="18" charset="0"/>
                        </a:rPr>
                        <a:t>District</a:t>
                      </a:r>
                      <a:endParaRPr lang="en-ZA" sz="1400" dirty="0">
                        <a:solidFill>
                          <a:schemeClr val="tx1"/>
                        </a:solidFill>
                        <a:effectLst/>
                        <a:latin typeface="Perpetua" panose="02020502060401020303" pitchFamily="18"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821160241"/>
                  </a:ext>
                </a:extLst>
              </a:tr>
            </a:tbl>
          </a:graphicData>
        </a:graphic>
      </p:graphicFrame>
      <p:graphicFrame>
        <p:nvGraphicFramePr>
          <p:cNvPr id="3" name="Diagram 2"/>
          <p:cNvGraphicFramePr/>
          <p:nvPr>
            <p:extLst/>
          </p:nvPr>
        </p:nvGraphicFramePr>
        <p:xfrm>
          <a:off x="6312024" y="1628800"/>
          <a:ext cx="4104456" cy="4536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Down Arrow Callout 5"/>
          <p:cNvSpPr/>
          <p:nvPr/>
        </p:nvSpPr>
        <p:spPr>
          <a:xfrm>
            <a:off x="6489248" y="980728"/>
            <a:ext cx="3721552" cy="914400"/>
          </a:xfrm>
          <a:prstGeom prst="downArrowCallout">
            <a:avLst/>
          </a:prstGeom>
          <a:solidFill>
            <a:schemeClr val="accent1">
              <a:lumMod val="40000"/>
              <a:lumOff val="60000"/>
            </a:schemeClr>
          </a:solidFill>
        </p:spPr>
        <p:style>
          <a:lnRef idx="3">
            <a:schemeClr val="lt1"/>
          </a:lnRef>
          <a:fillRef idx="1">
            <a:schemeClr val="accent1"/>
          </a:fillRef>
          <a:effectRef idx="1">
            <a:schemeClr val="accent1"/>
          </a:effectRef>
          <a:fontRef idx="minor">
            <a:schemeClr val="lt1"/>
          </a:fontRef>
        </p:style>
        <p:txBody>
          <a:bodyPr rtlCol="0" anchor="ctr"/>
          <a:lstStyle/>
          <a:p>
            <a:pPr algn="ctr" fontAlgn="base">
              <a:spcBef>
                <a:spcPct val="0"/>
              </a:spcBef>
              <a:spcAft>
                <a:spcPct val="0"/>
              </a:spcAft>
              <a:defRPr/>
            </a:pPr>
            <a:r>
              <a:rPr lang="en-ZA" sz="1600" b="1" dirty="0">
                <a:solidFill>
                  <a:prstClr val="black"/>
                </a:solidFill>
                <a:latin typeface="Perpetua" panose="02020502060401020303" pitchFamily="18" charset="0"/>
                <a:cs typeface="Arial" panose="020B0604020202020204" pitchFamily="34" charset="0"/>
              </a:rPr>
              <a:t>Identified Business Forums and Syndicates - Extortion </a:t>
            </a:r>
          </a:p>
        </p:txBody>
      </p:sp>
    </p:spTree>
    <p:extLst>
      <p:ext uri="{BB962C8B-B14F-4D97-AF65-F5344CB8AC3E}">
        <p14:creationId xmlns:p14="http://schemas.microsoft.com/office/powerpoint/2010/main" val="32538171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ZA" sz="4000" dirty="0">
                <a:latin typeface="Arial" panose="020B0604020202020204" pitchFamily="34" charset="0"/>
                <a:cs typeface="Arial" panose="020B0604020202020204" pitchFamily="34" charset="0"/>
              </a:rPr>
              <a:t>COLLABORATIVE APPROACH WITH BUSINESS</a:t>
            </a:r>
          </a:p>
        </p:txBody>
      </p:sp>
      <p:sp>
        <p:nvSpPr>
          <p:cNvPr id="6" name="Slide Number Placeholder 2"/>
          <p:cNvSpPr>
            <a:spLocks noGrp="1"/>
          </p:cNvSpPr>
          <p:nvPr>
            <p:ph type="sldNum" sz="quarter" idx="12"/>
          </p:nvPr>
        </p:nvSpPr>
        <p:spPr/>
        <p:txBody>
          <a:bodyPr/>
          <a:lstStyle/>
          <a:p>
            <a:fld id="{6DBC77BE-3831-4392-9C72-09BFE3A5B646}" type="slidenum">
              <a:rPr lang="en-ZA" smtClean="0"/>
              <a:pPr/>
              <a:t>16</a:t>
            </a:fld>
            <a:endParaRPr lang="en-ZA" dirty="0"/>
          </a:p>
        </p:txBody>
      </p:sp>
      <p:sp>
        <p:nvSpPr>
          <p:cNvPr id="9" name="Content Placeholder 8"/>
          <p:cNvSpPr>
            <a:spLocks noGrp="1"/>
          </p:cNvSpPr>
          <p:nvPr>
            <p:ph sz="quarter" idx="1"/>
          </p:nvPr>
        </p:nvSpPr>
        <p:spPr/>
        <p:txBody>
          <a:bodyPr>
            <a:normAutofit/>
          </a:bodyPr>
          <a:lstStyle/>
          <a:p>
            <a:r>
              <a:rPr lang="en-ZA" dirty="0" smtClean="0">
                <a:latin typeface="Arial" panose="020B0604020202020204" pitchFamily="34" charset="0"/>
                <a:cs typeface="Arial" panose="020B0604020202020204" pitchFamily="34" charset="0"/>
              </a:rPr>
              <a:t>An Integrated National Priority Committee on Extortions was established in August 2024 made of the public and the private sector.</a:t>
            </a:r>
          </a:p>
          <a:p>
            <a:r>
              <a:rPr lang="en-ZA" dirty="0" smtClean="0">
                <a:latin typeface="Arial" panose="020B0604020202020204" pitchFamily="34" charset="0"/>
                <a:cs typeface="Arial" panose="020B0604020202020204" pitchFamily="34" charset="0"/>
              </a:rPr>
              <a:t>The purpose of the Priority Committee on Extortions is to: </a:t>
            </a:r>
          </a:p>
          <a:p>
            <a:pPr lvl="1"/>
            <a:r>
              <a:rPr lang="en-ZA" dirty="0" smtClean="0">
                <a:latin typeface="Arial" panose="020B0604020202020204" pitchFamily="34" charset="0"/>
                <a:cs typeface="Arial" panose="020B0604020202020204" pitchFamily="34" charset="0"/>
              </a:rPr>
              <a:t>direct collaborative efforts, experiences, skills and resources to curb the scourge of extortions in the country.</a:t>
            </a:r>
          </a:p>
          <a:p>
            <a:pPr lvl="1"/>
            <a:r>
              <a:rPr lang="en-ZA" dirty="0">
                <a:latin typeface="Arial" panose="020B0604020202020204" pitchFamily="34" charset="0"/>
                <a:cs typeface="Arial" panose="020B0604020202020204" pitchFamily="34" charset="0"/>
              </a:rPr>
              <a:t>c</a:t>
            </a:r>
            <a:r>
              <a:rPr lang="en-ZA" dirty="0" smtClean="0">
                <a:latin typeface="Arial" panose="020B0604020202020204" pitchFamily="34" charset="0"/>
                <a:cs typeface="Arial" panose="020B0604020202020204" pitchFamily="34" charset="0"/>
              </a:rPr>
              <a:t>ooperate with the entities in the private sector, within the context of relevant legislative, policy, strategic and operational framework applicable to both SAPS and partners, in order to address the growing problem of extortionist criminal groups that target construction and other business sites.</a:t>
            </a:r>
            <a:endParaRPr lang="en-ZA"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34382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388" y="55659"/>
            <a:ext cx="11377612" cy="781054"/>
          </a:xfrm>
        </p:spPr>
        <p:txBody>
          <a:bodyPr>
            <a:normAutofit fontScale="90000"/>
          </a:bodyPr>
          <a:lstStyle/>
          <a:p>
            <a:r>
              <a:rPr lang="en-ZA" dirty="0" smtClean="0"/>
              <a:t/>
            </a:r>
            <a:br>
              <a:rPr lang="en-ZA" dirty="0" smtClean="0"/>
            </a:br>
            <a:r>
              <a:rPr lang="en-ZA" sz="4000" dirty="0" smtClean="0">
                <a:latin typeface="Arial" panose="020B0604020202020204" pitchFamily="34" charset="0"/>
                <a:cs typeface="Arial" panose="020B0604020202020204" pitchFamily="34" charset="0"/>
              </a:rPr>
              <a:t>Stakeholders</a:t>
            </a:r>
            <a:endParaRPr lang="en-ZA" sz="4000" dirty="0">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6DBC77BE-3831-4392-9C72-09BFE3A5B646}" type="slidenum">
              <a:rPr lang="en-ZA" smtClean="0"/>
              <a:pPr/>
              <a:t>17</a:t>
            </a:fld>
            <a:endParaRPr lang="en-ZA" dirty="0"/>
          </a:p>
        </p:txBody>
      </p:sp>
      <p:sp>
        <p:nvSpPr>
          <p:cNvPr id="4" name="Content Placeholder 3"/>
          <p:cNvSpPr>
            <a:spLocks noGrp="1"/>
          </p:cNvSpPr>
          <p:nvPr>
            <p:ph sz="quarter" idx="1"/>
          </p:nvPr>
        </p:nvSpPr>
        <p:spPr>
          <a:xfrm>
            <a:off x="1317810" y="1099220"/>
            <a:ext cx="3945632" cy="5758780"/>
          </a:xfrm>
        </p:spPr>
        <p:txBody>
          <a:bodyPr>
            <a:normAutofit fontScale="62500" lnSpcReduction="20000"/>
          </a:bodyPr>
          <a:lstStyle/>
          <a:p>
            <a:pPr lvl="0"/>
            <a:r>
              <a:rPr lang="en-ZA" dirty="0" smtClean="0">
                <a:latin typeface="Arial" panose="020B0604020202020204" pitchFamily="34" charset="0"/>
                <a:cs typeface="Arial" panose="020B0604020202020204" pitchFamily="34" charset="0"/>
              </a:rPr>
              <a:t>South African Police Service (VISPOL and Crime Intelligence, Supply Chain Management).</a:t>
            </a:r>
            <a:endParaRPr lang="en-US" dirty="0" smtClean="0">
              <a:latin typeface="Arial" panose="020B0604020202020204" pitchFamily="34" charset="0"/>
              <a:cs typeface="Arial" panose="020B0604020202020204" pitchFamily="34" charset="0"/>
            </a:endParaRPr>
          </a:p>
          <a:p>
            <a:pPr algn="l"/>
            <a:r>
              <a:rPr lang="en-ZA" dirty="0" smtClean="0">
                <a:latin typeface="Arial" panose="020B0604020202020204" pitchFamily="34" charset="0"/>
                <a:cs typeface="Arial" panose="020B0604020202020204" pitchFamily="34" charset="0"/>
              </a:rPr>
              <a:t>Directorate for Priority Crime Investigation (DPCI).</a:t>
            </a:r>
          </a:p>
          <a:p>
            <a:pPr algn="l"/>
            <a:r>
              <a:rPr lang="en-ZA" dirty="0" smtClean="0">
                <a:latin typeface="Arial" panose="020B0604020202020204" pitchFamily="34" charset="0"/>
                <a:cs typeface="Arial" panose="020B0604020202020204" pitchFamily="34" charset="0"/>
              </a:rPr>
              <a:t>Department of Public Works and Infrastructure (DPWI).</a:t>
            </a:r>
          </a:p>
          <a:p>
            <a:pPr algn="l"/>
            <a:r>
              <a:rPr lang="en-ZA" dirty="0" smtClean="0">
                <a:latin typeface="Arial" panose="020B0604020202020204" pitchFamily="34" charset="0"/>
                <a:cs typeface="Arial" panose="020B0604020202020204" pitchFamily="34" charset="0"/>
              </a:rPr>
              <a:t>National Prosecuting Authority NPA).</a:t>
            </a:r>
          </a:p>
          <a:p>
            <a:pPr algn="l"/>
            <a:r>
              <a:rPr lang="en-ZA" dirty="0" smtClean="0">
                <a:latin typeface="Arial" panose="020B0604020202020204" pitchFamily="34" charset="0"/>
                <a:cs typeface="Arial" panose="020B0604020202020204" pitchFamily="34" charset="0"/>
              </a:rPr>
              <a:t>Asset Forfeiture Unit (AFU).</a:t>
            </a:r>
          </a:p>
          <a:p>
            <a:pPr algn="l"/>
            <a:r>
              <a:rPr lang="en-ZA" dirty="0" smtClean="0">
                <a:latin typeface="Arial" panose="020B0604020202020204" pitchFamily="34" charset="0"/>
                <a:cs typeface="Arial" panose="020B0604020202020204" pitchFamily="34" charset="0"/>
              </a:rPr>
              <a:t>Special Investigating Unit (SIU).</a:t>
            </a:r>
          </a:p>
          <a:p>
            <a:pPr algn="l"/>
            <a:r>
              <a:rPr lang="en-ZA" dirty="0" smtClean="0">
                <a:latin typeface="Arial" panose="020B0604020202020204" pitchFamily="34" charset="0"/>
                <a:cs typeface="Arial" panose="020B0604020202020204" pitchFamily="34" charset="0"/>
              </a:rPr>
              <a:t>South African Revenue Services (SARS.)</a:t>
            </a:r>
          </a:p>
          <a:p>
            <a:pPr algn="l"/>
            <a:r>
              <a:rPr lang="en-ZA" dirty="0" smtClean="0">
                <a:latin typeface="Arial" panose="020B0604020202020204" pitchFamily="34" charset="0"/>
                <a:cs typeface="Arial" panose="020B0604020202020204" pitchFamily="34" charset="0"/>
              </a:rPr>
              <a:t>South African Banking Risk Information Centre (SABRIC.)</a:t>
            </a:r>
          </a:p>
          <a:p>
            <a:pPr algn="l"/>
            <a:r>
              <a:rPr lang="en-ZA" dirty="0" smtClean="0">
                <a:latin typeface="Arial" panose="020B0604020202020204" pitchFamily="34" charset="0"/>
                <a:cs typeface="Arial" panose="020B0604020202020204" pitchFamily="34" charset="0"/>
              </a:rPr>
              <a:t>Financial Intelligence Centre (FIC.)</a:t>
            </a:r>
          </a:p>
          <a:p>
            <a:pPr algn="l"/>
            <a:r>
              <a:rPr lang="en-ZA" dirty="0" smtClean="0">
                <a:latin typeface="Arial" panose="020B0604020202020204" pitchFamily="34" charset="0"/>
                <a:cs typeface="Arial" panose="020B0604020202020204" pitchFamily="34" charset="0"/>
              </a:rPr>
              <a:t>South African National Road </a:t>
            </a:r>
            <a:r>
              <a:rPr lang="en-ZA" dirty="0" smtClean="0"/>
              <a:t>Agency (SANRAL).</a:t>
            </a:r>
            <a:endParaRPr lang="en-ZA" dirty="0"/>
          </a:p>
        </p:txBody>
      </p:sp>
      <p:sp>
        <p:nvSpPr>
          <p:cNvPr id="10" name="Content Placeholder 3"/>
          <p:cNvSpPr txBox="1">
            <a:spLocks/>
          </p:cNvSpPr>
          <p:nvPr/>
        </p:nvSpPr>
        <p:spPr>
          <a:xfrm>
            <a:off x="5771781" y="1162715"/>
            <a:ext cx="3921640" cy="5758780"/>
          </a:xfrm>
          <a:prstGeom prst="rect">
            <a:avLst/>
          </a:prstGeom>
        </p:spPr>
        <p:txBody>
          <a:bodyPr vert="horz">
            <a:normAutofit fontScale="77500" lnSpcReduction="20000"/>
          </a:bodyPr>
          <a:lstStyle>
            <a:lvl1pPr marL="274320" indent="-274320" algn="just"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just"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just"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just"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just"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algn="l"/>
            <a:r>
              <a:rPr lang="en-ZA" dirty="0"/>
              <a:t>ESKOM.</a:t>
            </a:r>
            <a:endParaRPr lang="en-US" dirty="0"/>
          </a:p>
          <a:p>
            <a:pPr algn="l"/>
            <a:r>
              <a:rPr lang="en-ZA" dirty="0"/>
              <a:t>South African Forum of Civil Engineering Contractors (SAFCEC).</a:t>
            </a:r>
          </a:p>
          <a:p>
            <a:pPr algn="l"/>
            <a:r>
              <a:rPr lang="en-ZA" dirty="0"/>
              <a:t>Minerals Council of South </a:t>
            </a:r>
            <a:r>
              <a:rPr lang="en-ZA" dirty="0" err="1"/>
              <a:t>Afric</a:t>
            </a:r>
            <a:r>
              <a:rPr lang="en-ZA" dirty="0"/>
              <a:t>.</a:t>
            </a:r>
          </a:p>
          <a:p>
            <a:pPr algn="l"/>
            <a:r>
              <a:rPr lang="en-ZA" dirty="0"/>
              <a:t>Digital Council of Africa.</a:t>
            </a:r>
          </a:p>
          <a:p>
            <a:pPr algn="l"/>
            <a:r>
              <a:rPr lang="en-ZA" dirty="0"/>
              <a:t>South African Pulp and Paper Industry (SAPPI).</a:t>
            </a:r>
          </a:p>
          <a:p>
            <a:pPr algn="l"/>
            <a:r>
              <a:rPr lang="en-ZA" dirty="0"/>
              <a:t>Business Against Crime South Africa (BACSA).</a:t>
            </a:r>
          </a:p>
          <a:p>
            <a:pPr algn="l"/>
            <a:r>
              <a:rPr lang="en-ZA" dirty="0"/>
              <a:t>Wilson Baily Holmes (Pty) LTD (WBHO).</a:t>
            </a:r>
          </a:p>
          <a:p>
            <a:pPr algn="l"/>
            <a:r>
              <a:rPr lang="en-ZA" dirty="0"/>
              <a:t>Professional Management Support OPS (Pty) LTD. </a:t>
            </a:r>
          </a:p>
          <a:p>
            <a:pPr algn="l"/>
            <a:r>
              <a:rPr lang="en-ZA" dirty="0"/>
              <a:t>Consumer Goods Council of South Africa (CGCSA).</a:t>
            </a:r>
          </a:p>
          <a:p>
            <a:pPr algn="l"/>
            <a:r>
              <a:rPr lang="en-ZA" dirty="0"/>
              <a:t>Bargaining Council for Civil Engineering Industry (BCCEI).</a:t>
            </a:r>
          </a:p>
          <a:p>
            <a:pPr algn="l"/>
            <a:r>
              <a:rPr lang="en-ZA" dirty="0"/>
              <a:t>Construction Industry Development Board (CIDB.</a:t>
            </a:r>
          </a:p>
          <a:p>
            <a:pPr algn="l"/>
            <a:endParaRPr lang="en-ZA" dirty="0"/>
          </a:p>
        </p:txBody>
      </p:sp>
    </p:spTree>
    <p:extLst>
      <p:ext uri="{BB962C8B-B14F-4D97-AF65-F5344CB8AC3E}">
        <p14:creationId xmlns:p14="http://schemas.microsoft.com/office/powerpoint/2010/main" val="33408367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274638"/>
            <a:ext cx="7772400" cy="634082"/>
          </a:xfrm>
        </p:spPr>
        <p:txBody>
          <a:bodyPr>
            <a:normAutofit/>
          </a:bodyPr>
          <a:lstStyle/>
          <a:p>
            <a:r>
              <a:rPr lang="en-ZA" sz="3200" dirty="0">
                <a:latin typeface="Arial" panose="020B0604020202020204" pitchFamily="34" charset="0"/>
                <a:cs typeface="Arial" panose="020B0604020202020204" pitchFamily="34" charset="0"/>
              </a:rPr>
              <a:t>Work Streams</a:t>
            </a:r>
          </a:p>
        </p:txBody>
      </p:sp>
      <p:sp>
        <p:nvSpPr>
          <p:cNvPr id="21" name="Slide Number Placeholder 2"/>
          <p:cNvSpPr>
            <a:spLocks noGrp="1"/>
          </p:cNvSpPr>
          <p:nvPr>
            <p:ph type="sldNum" sz="quarter" idx="12"/>
          </p:nvPr>
        </p:nvSpPr>
        <p:spPr/>
        <p:txBody>
          <a:bodyPr/>
          <a:lstStyle/>
          <a:p>
            <a:fld id="{6DBC77BE-3831-4392-9C72-09BFE3A5B646}" type="slidenum">
              <a:rPr lang="en-ZA" smtClean="0"/>
              <a:pPr/>
              <a:t>18</a:t>
            </a:fld>
            <a:endParaRPr lang="en-ZA" dirty="0"/>
          </a:p>
        </p:txBody>
      </p:sp>
      <p:graphicFrame>
        <p:nvGraphicFramePr>
          <p:cNvPr id="19" name="Content Placeholder 4">
            <a:extLst>
              <a:ext uri="{FF2B5EF4-FFF2-40B4-BE49-F238E27FC236}">
                <a16:creationId xmlns:a16="http://schemas.microsoft.com/office/drawing/2014/main" id="{5CBE7314-9623-E425-A78A-15D590BED0E5}"/>
              </a:ext>
            </a:extLst>
          </p:cNvPr>
          <p:cNvGraphicFramePr>
            <a:graphicFrameLocks/>
          </p:cNvGraphicFramePr>
          <p:nvPr>
            <p:extLst/>
          </p:nvPr>
        </p:nvGraphicFramePr>
        <p:xfrm>
          <a:off x="2336973" y="908721"/>
          <a:ext cx="7402000" cy="47190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0" name="Arrow: Left-Right 5">
            <a:extLst>
              <a:ext uri="{FF2B5EF4-FFF2-40B4-BE49-F238E27FC236}">
                <a16:creationId xmlns:a16="http://schemas.microsoft.com/office/drawing/2014/main" id="{CCF36FC9-78CE-02A4-E7CE-7F711851EFAA}"/>
              </a:ext>
            </a:extLst>
          </p:cNvPr>
          <p:cNvSpPr/>
          <p:nvPr/>
        </p:nvSpPr>
        <p:spPr>
          <a:xfrm>
            <a:off x="1991545" y="5301208"/>
            <a:ext cx="8334027" cy="1153136"/>
          </a:xfrm>
          <a:prstGeom prst="leftRightArrow">
            <a:avLst/>
          </a:prstGeom>
          <a:solidFill>
            <a:schemeClr val="accent6">
              <a:lumMod val="75000"/>
            </a:schemeClr>
          </a:solidFill>
          <a:ln>
            <a:solidFill>
              <a:schemeClr val="accent6">
                <a:lumMod val="75000"/>
              </a:schemeClr>
            </a:solidFill>
          </a:ln>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en-ZA" sz="14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Work streams are based on the traditional five pillar approach operational methodology </a:t>
            </a:r>
          </a:p>
        </p:txBody>
      </p:sp>
    </p:spTree>
    <p:extLst>
      <p:ext uri="{BB962C8B-B14F-4D97-AF65-F5344CB8AC3E}">
        <p14:creationId xmlns:p14="http://schemas.microsoft.com/office/powerpoint/2010/main" val="8161999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p:cNvGraphicFramePr>
          <p:nvPr>
            <p:extLst/>
          </p:nvPr>
        </p:nvGraphicFramePr>
        <p:xfrm>
          <a:off x="2351584" y="281066"/>
          <a:ext cx="7272808" cy="6010657"/>
        </p:xfrm>
        <a:graphic>
          <a:graphicData uri="http://schemas.openxmlformats.org/drawingml/2006/table">
            <a:tbl>
              <a:tblPr firstRow="1" bandRow="1">
                <a:tableStyleId>{69012ECD-51FC-41F1-AA8D-1B2483CD663E}</a:tableStyleId>
              </a:tblPr>
              <a:tblGrid>
                <a:gridCol w="1309022">
                  <a:extLst>
                    <a:ext uri="{9D8B030D-6E8A-4147-A177-3AD203B41FA5}">
                      <a16:colId xmlns:a16="http://schemas.microsoft.com/office/drawing/2014/main" val="3927965201"/>
                    </a:ext>
                  </a:extLst>
                </a:gridCol>
                <a:gridCol w="5963786">
                  <a:extLst>
                    <a:ext uri="{9D8B030D-6E8A-4147-A177-3AD203B41FA5}">
                      <a16:colId xmlns:a16="http://schemas.microsoft.com/office/drawing/2014/main" val="3873601208"/>
                    </a:ext>
                  </a:extLst>
                </a:gridCol>
              </a:tblGrid>
              <a:tr h="420815">
                <a:tc>
                  <a:txBody>
                    <a:bodyPr/>
                    <a:lstStyle/>
                    <a:p>
                      <a:r>
                        <a:rPr lang="en-ZA" sz="1400" dirty="0" smtClean="0">
                          <a:latin typeface="Perpetua" panose="02020502060401020303" pitchFamily="18" charset="0"/>
                        </a:rPr>
                        <a:t>Work Streams</a:t>
                      </a:r>
                      <a:endParaRPr lang="en-ZA" sz="1400" dirty="0">
                        <a:latin typeface="Perpetua" panose="02020502060401020303" pitchFamily="18" charset="0"/>
                        <a:cs typeface="Calibri" panose="020F050202020403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r>
                        <a:rPr lang="en-ZA" sz="1400" dirty="0" smtClean="0">
                          <a:latin typeface="Perpetua" panose="02020502060401020303" pitchFamily="18" charset="0"/>
                        </a:rPr>
                        <a:t>Functions</a:t>
                      </a:r>
                      <a:endParaRPr lang="en-ZA" sz="1400" dirty="0">
                        <a:latin typeface="Perpetua" panose="02020502060401020303" pitchFamily="18" charset="0"/>
                        <a:cs typeface="Calibri" panose="020F050202020403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299504297"/>
                  </a:ext>
                </a:extLst>
              </a:tr>
              <a:tr h="865442">
                <a:tc>
                  <a:txBody>
                    <a:bodyPr/>
                    <a:lstStyle/>
                    <a:p>
                      <a:r>
                        <a:rPr lang="en-ZA" sz="1400" dirty="0">
                          <a:latin typeface="Perpetua" panose="02020502060401020303" pitchFamily="18" charset="0"/>
                          <a:cs typeface="Arial" panose="020B0604020202020204" pitchFamily="34" charset="0"/>
                        </a:rPr>
                        <a:t>Work Stream </a:t>
                      </a:r>
                      <a:r>
                        <a:rPr lang="en-ZA" sz="1400" dirty="0" smtClean="0">
                          <a:latin typeface="Perpetua" panose="02020502060401020303" pitchFamily="18" charset="0"/>
                          <a:cs typeface="Arial" panose="020B0604020202020204" pitchFamily="34" charset="0"/>
                        </a:rPr>
                        <a:t>1:</a:t>
                      </a:r>
                      <a:endParaRPr lang="en-ZA" sz="1400" dirty="0">
                        <a:latin typeface="Perpetua" panose="02020502060401020303" pitchFamily="18" charset="0"/>
                        <a:cs typeface="Arial" panose="020B0604020202020204" pitchFamily="34" charset="0"/>
                      </a:endParaRPr>
                    </a:p>
                    <a:p>
                      <a:r>
                        <a:rPr lang="en-ZA" sz="1400" dirty="0">
                          <a:latin typeface="Perpetua" panose="02020502060401020303" pitchFamily="18" charset="0"/>
                          <a:cs typeface="Arial" panose="020B0604020202020204" pitchFamily="34" charset="0"/>
                        </a:rPr>
                        <a:t>Information</a:t>
                      </a:r>
                      <a:r>
                        <a:rPr lang="en-ZA" sz="1400" baseline="0" dirty="0">
                          <a:latin typeface="Perpetua" panose="02020502060401020303" pitchFamily="18" charset="0"/>
                          <a:cs typeface="Arial" panose="020B0604020202020204" pitchFamily="34" charset="0"/>
                        </a:rPr>
                        <a:t> </a:t>
                      </a:r>
                      <a:r>
                        <a:rPr lang="en-ZA" sz="1400" baseline="0" dirty="0" smtClean="0">
                          <a:latin typeface="Perpetua" panose="02020502060401020303" pitchFamily="18" charset="0"/>
                          <a:cs typeface="Arial" panose="020B0604020202020204" pitchFamily="34" charset="0"/>
                        </a:rPr>
                        <a:t>Sharing</a:t>
                      </a:r>
                      <a:endParaRPr lang="en-ZA" sz="1400" b="0" dirty="0">
                        <a:latin typeface="Perpetua" panose="02020502060401020303" pitchFamily="18" charset="0"/>
                        <a:cs typeface="Arial" panose="020B060402020202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171450" indent="-171450">
                        <a:buFont typeface="Wingdings" panose="05000000000000000000" pitchFamily="2" charset="2"/>
                        <a:buChar char="§"/>
                      </a:pPr>
                      <a:r>
                        <a:rPr lang="en-ZA" sz="1400" kern="1200" dirty="0">
                          <a:effectLst/>
                          <a:latin typeface="Perpetua" panose="02020502060401020303" pitchFamily="18" charset="0"/>
                          <a:cs typeface="Arial" panose="020B0604020202020204" pitchFamily="34" charset="0"/>
                        </a:rPr>
                        <a:t>Provide crime intelligence and technical support for the effective detection of </a:t>
                      </a:r>
                      <a:r>
                        <a:rPr lang="en-ZA" sz="1400" kern="1200" dirty="0" smtClean="0">
                          <a:effectLst/>
                          <a:latin typeface="Perpetua" panose="02020502060401020303" pitchFamily="18" charset="0"/>
                          <a:cs typeface="Arial" panose="020B0604020202020204" pitchFamily="34" charset="0"/>
                        </a:rPr>
                        <a:t>crime.</a:t>
                      </a:r>
                      <a:endParaRPr lang="en-ZA" sz="1400" kern="1200" dirty="0">
                        <a:effectLst/>
                        <a:latin typeface="Perpetua" panose="02020502060401020303" pitchFamily="18" charset="0"/>
                        <a:cs typeface="Arial" panose="020B0604020202020204" pitchFamily="34" charset="0"/>
                      </a:endParaRPr>
                    </a:p>
                    <a:p>
                      <a:pPr marL="171450" indent="-171450">
                        <a:buFont typeface="Wingdings" panose="05000000000000000000" pitchFamily="2" charset="2"/>
                        <a:buChar char="§"/>
                      </a:pPr>
                      <a:r>
                        <a:rPr lang="en-ZA" sz="1400" dirty="0">
                          <a:latin typeface="Perpetua" panose="02020502060401020303" pitchFamily="18" charset="0"/>
                          <a:cs typeface="Arial" panose="020B0604020202020204" pitchFamily="34" charset="0"/>
                        </a:rPr>
                        <a:t>Gather, correlate, evaluate, co-ordinate and use crime intelligence in support of the detection of </a:t>
                      </a:r>
                      <a:r>
                        <a:rPr lang="en-ZA" sz="1400" dirty="0" smtClean="0">
                          <a:latin typeface="Perpetua" panose="02020502060401020303" pitchFamily="18" charset="0"/>
                          <a:cs typeface="Arial" panose="020B0604020202020204" pitchFamily="34" charset="0"/>
                        </a:rPr>
                        <a:t>crime.</a:t>
                      </a:r>
                      <a:endParaRPr lang="en-ZA" sz="1400" dirty="0">
                        <a:latin typeface="Perpetua" panose="02020502060401020303" pitchFamily="18" charset="0"/>
                        <a:cs typeface="Arial" panose="020B0604020202020204" pitchFamily="34" charset="0"/>
                      </a:endParaRPr>
                    </a:p>
                    <a:p>
                      <a:pPr marL="171450" indent="-171450">
                        <a:buFont typeface="Wingdings" panose="05000000000000000000" pitchFamily="2" charset="2"/>
                        <a:buChar char="§"/>
                      </a:pPr>
                      <a:r>
                        <a:rPr lang="en-ZA" sz="1400" dirty="0">
                          <a:latin typeface="Perpetua" panose="02020502060401020303" pitchFamily="18" charset="0"/>
                          <a:cs typeface="Arial" panose="020B0604020202020204" pitchFamily="34" charset="0"/>
                        </a:rPr>
                        <a:t>Effective and efficient intelligence </a:t>
                      </a:r>
                      <a:r>
                        <a:rPr lang="en-ZA" sz="1400" dirty="0" smtClean="0">
                          <a:latin typeface="Perpetua" panose="02020502060401020303" pitchFamily="18" charset="0"/>
                          <a:cs typeface="Arial" panose="020B0604020202020204" pitchFamily="34" charset="0"/>
                        </a:rPr>
                        <a:t>co-ordination.</a:t>
                      </a:r>
                      <a:endParaRPr lang="en-ZA" sz="1400" dirty="0">
                        <a:latin typeface="Perpetua" panose="02020502060401020303" pitchFamily="18" charset="0"/>
                        <a:cs typeface="Arial" panose="020B0604020202020204" pitchFamily="34" charset="0"/>
                      </a:endParaRPr>
                    </a:p>
                    <a:p>
                      <a:pPr marL="171450" indent="-171450">
                        <a:buFont typeface="Wingdings" panose="05000000000000000000" pitchFamily="2" charset="2"/>
                        <a:buChar char="§"/>
                      </a:pPr>
                      <a:r>
                        <a:rPr lang="en-ZA" sz="1400" dirty="0">
                          <a:latin typeface="Perpetua" panose="02020502060401020303" pitchFamily="18" charset="0"/>
                          <a:cs typeface="Arial" panose="020B0604020202020204" pitchFamily="34" charset="0"/>
                        </a:rPr>
                        <a:t>Proactive competencies </a:t>
                      </a:r>
                      <a:r>
                        <a:rPr lang="en-ZA" sz="1400" dirty="0" smtClean="0">
                          <a:latin typeface="Perpetua" panose="02020502060401020303" pitchFamily="18" charset="0"/>
                          <a:cs typeface="Arial" panose="020B0604020202020204" pitchFamily="34" charset="0"/>
                        </a:rPr>
                        <a:t>(crime prevention and combating).</a:t>
                      </a:r>
                      <a:endParaRPr lang="en-ZA" sz="1400" b="0" dirty="0">
                        <a:latin typeface="Perpetua" panose="02020502060401020303" pitchFamily="18" charset="0"/>
                        <a:cs typeface="Arial" panose="020B060402020202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989963614"/>
                  </a:ext>
                </a:extLst>
              </a:tr>
              <a:tr h="1060865">
                <a:tc>
                  <a:txBody>
                    <a:bodyPr/>
                    <a:lstStyle/>
                    <a:p>
                      <a:r>
                        <a:rPr lang="en-ZA" sz="1400" dirty="0">
                          <a:latin typeface="Perpetua" panose="02020502060401020303" pitchFamily="18" charset="0"/>
                          <a:cs typeface="Arial" panose="020B0604020202020204" pitchFamily="34" charset="0"/>
                        </a:rPr>
                        <a:t>Work Stream </a:t>
                      </a:r>
                      <a:r>
                        <a:rPr lang="en-ZA" sz="1400" dirty="0" smtClean="0">
                          <a:latin typeface="Perpetua" panose="02020502060401020303" pitchFamily="18" charset="0"/>
                          <a:cs typeface="Arial" panose="020B0604020202020204" pitchFamily="34" charset="0"/>
                        </a:rPr>
                        <a:t>2:</a:t>
                      </a:r>
                      <a:endParaRPr lang="en-ZA" sz="1400" dirty="0">
                        <a:latin typeface="Perpetua" panose="02020502060401020303" pitchFamily="18" charset="0"/>
                        <a:cs typeface="Arial" panose="020B0604020202020204" pitchFamily="34" charset="0"/>
                      </a:endParaRPr>
                    </a:p>
                    <a:p>
                      <a:r>
                        <a:rPr lang="en-ZA" sz="1400" dirty="0">
                          <a:latin typeface="Perpetua" panose="02020502060401020303" pitchFamily="18" charset="0"/>
                          <a:cs typeface="Arial" panose="020B0604020202020204" pitchFamily="34" charset="0"/>
                        </a:rPr>
                        <a:t>Case Management</a:t>
                      </a:r>
                      <a:endParaRPr lang="en-ZA" sz="1400" b="0" dirty="0">
                        <a:latin typeface="Perpetua" panose="02020502060401020303" pitchFamily="18" charset="0"/>
                        <a:cs typeface="Arial" panose="020B060402020202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171450" indent="-171450">
                        <a:buFont typeface="Wingdings" panose="05000000000000000000" pitchFamily="2" charset="2"/>
                        <a:buChar char="§"/>
                      </a:pPr>
                      <a:r>
                        <a:rPr lang="en-ZA" sz="1400" kern="1200" dirty="0">
                          <a:effectLst/>
                          <a:latin typeface="Perpetua" panose="02020502060401020303" pitchFamily="18" charset="0"/>
                          <a:cs typeface="Arial" panose="020B0604020202020204" pitchFamily="34" charset="0"/>
                        </a:rPr>
                        <a:t>The successful arrest and prosecution of criminal groupings identified in Extortion and related crimes and ensure that the proceeds of crime are forfeited to the state.</a:t>
                      </a:r>
                    </a:p>
                    <a:p>
                      <a:pPr marL="171450" indent="-171450">
                        <a:buFont typeface="Wingdings" panose="05000000000000000000" pitchFamily="2" charset="2"/>
                        <a:buChar char="§"/>
                      </a:pPr>
                      <a:r>
                        <a:rPr lang="en-ZA" sz="1400" kern="1200" dirty="0">
                          <a:effectLst/>
                          <a:latin typeface="Perpetua" panose="02020502060401020303" pitchFamily="18" charset="0"/>
                          <a:cs typeface="Arial" panose="020B0604020202020204" pitchFamily="34" charset="0"/>
                        </a:rPr>
                        <a:t>Effective and efficient investigation of Extortion related crimes and ensure that the proceeds of crime are forfeited to the state.</a:t>
                      </a:r>
                    </a:p>
                    <a:p>
                      <a:pPr marL="171450" indent="-171450">
                        <a:buFont typeface="Wingdings" panose="05000000000000000000" pitchFamily="2" charset="2"/>
                        <a:buChar char="§"/>
                      </a:pPr>
                      <a:r>
                        <a:rPr lang="en-ZA" sz="1400" kern="1200" dirty="0">
                          <a:effectLst/>
                          <a:latin typeface="Perpetua" panose="02020502060401020303" pitchFamily="18" charset="0"/>
                          <a:cs typeface="Arial" panose="020B0604020202020204" pitchFamily="34" charset="0"/>
                        </a:rPr>
                        <a:t>Case Management </a:t>
                      </a:r>
                      <a:r>
                        <a:rPr lang="en-ZA" sz="1400" kern="1200" dirty="0" smtClean="0">
                          <a:effectLst/>
                          <a:latin typeface="Perpetua" panose="02020502060401020303" pitchFamily="18" charset="0"/>
                          <a:cs typeface="Arial" panose="020B0604020202020204" pitchFamily="34" charset="0"/>
                        </a:rPr>
                        <a:t>(database).</a:t>
                      </a:r>
                      <a:endParaRPr lang="en-ZA" sz="1400" b="0" dirty="0">
                        <a:latin typeface="Perpetua" panose="02020502060401020303" pitchFamily="18" charset="0"/>
                        <a:cs typeface="Arial" panose="020B060402020202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4107694394"/>
                  </a:ext>
                </a:extLst>
              </a:tr>
              <a:tr h="706747">
                <a:tc>
                  <a:txBody>
                    <a:bodyPr/>
                    <a:lstStyle/>
                    <a:p>
                      <a:r>
                        <a:rPr lang="en-ZA" sz="1400" dirty="0">
                          <a:latin typeface="Perpetua" panose="02020502060401020303" pitchFamily="18" charset="0"/>
                          <a:cs typeface="Arial" panose="020B0604020202020204" pitchFamily="34" charset="0"/>
                        </a:rPr>
                        <a:t>Work Stream </a:t>
                      </a:r>
                      <a:r>
                        <a:rPr lang="en-ZA" sz="1400" dirty="0" smtClean="0">
                          <a:latin typeface="Perpetua" panose="02020502060401020303" pitchFamily="18" charset="0"/>
                          <a:cs typeface="Arial" panose="020B0604020202020204" pitchFamily="34" charset="0"/>
                        </a:rPr>
                        <a:t>3:</a:t>
                      </a:r>
                      <a:endParaRPr lang="en-ZA" sz="1400" dirty="0">
                        <a:latin typeface="Perpetua" panose="02020502060401020303" pitchFamily="18" charset="0"/>
                        <a:cs typeface="Arial" panose="020B0604020202020204" pitchFamily="34" charset="0"/>
                      </a:endParaRPr>
                    </a:p>
                    <a:p>
                      <a:r>
                        <a:rPr lang="en-ZA" sz="1400" dirty="0">
                          <a:latin typeface="Perpetua" panose="02020502060401020303" pitchFamily="18" charset="0"/>
                          <a:cs typeface="Arial" panose="020B0604020202020204" pitchFamily="34" charset="0"/>
                        </a:rPr>
                        <a:t>Training and</a:t>
                      </a:r>
                      <a:r>
                        <a:rPr lang="en-ZA" sz="1400" baseline="0" dirty="0">
                          <a:latin typeface="Perpetua" panose="02020502060401020303" pitchFamily="18" charset="0"/>
                          <a:cs typeface="Arial" panose="020B0604020202020204" pitchFamily="34" charset="0"/>
                        </a:rPr>
                        <a:t> Development</a:t>
                      </a:r>
                      <a:endParaRPr lang="en-ZA" sz="1400" b="0" dirty="0">
                        <a:latin typeface="Perpetua" panose="02020502060401020303" pitchFamily="18" charset="0"/>
                        <a:cs typeface="Arial" panose="020B060402020202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285750" indent="-285750">
                        <a:buFont typeface="Wingdings" panose="05000000000000000000" pitchFamily="2" charset="2"/>
                        <a:buChar char="§"/>
                      </a:pPr>
                      <a:r>
                        <a:rPr lang="en-ZA" sz="1400" dirty="0">
                          <a:latin typeface="Perpetua" panose="02020502060401020303" pitchFamily="18" charset="0"/>
                          <a:cs typeface="Arial" panose="020B0604020202020204" pitchFamily="34" charset="0"/>
                        </a:rPr>
                        <a:t>Training of </a:t>
                      </a:r>
                      <a:r>
                        <a:rPr lang="en-ZA" sz="1400" dirty="0" smtClean="0">
                          <a:latin typeface="Perpetua" panose="02020502060401020303" pitchFamily="18" charset="0"/>
                          <a:cs typeface="Arial" panose="020B0604020202020204" pitchFamily="34" charset="0"/>
                        </a:rPr>
                        <a:t>SAPS members, other stakeholder</a:t>
                      </a:r>
                      <a:r>
                        <a:rPr lang="en-ZA" sz="1400" baseline="0" dirty="0" smtClean="0">
                          <a:latin typeface="Perpetua" panose="02020502060401020303" pitchFamily="18" charset="0"/>
                          <a:cs typeface="Arial" panose="020B0604020202020204" pitchFamily="34" charset="0"/>
                        </a:rPr>
                        <a:t> </a:t>
                      </a:r>
                      <a:r>
                        <a:rPr lang="en-ZA" sz="1400" dirty="0" smtClean="0">
                          <a:latin typeface="Perpetua" panose="02020502060401020303" pitchFamily="18" charset="0"/>
                          <a:cs typeface="Arial" panose="020B0604020202020204" pitchFamily="34" charset="0"/>
                        </a:rPr>
                        <a:t>as </a:t>
                      </a:r>
                      <a:r>
                        <a:rPr lang="en-ZA" sz="1400" dirty="0">
                          <a:latin typeface="Perpetua" panose="02020502060401020303" pitchFamily="18" charset="0"/>
                          <a:cs typeface="Arial" panose="020B0604020202020204" pitchFamily="34" charset="0"/>
                        </a:rPr>
                        <a:t>well as </a:t>
                      </a:r>
                      <a:r>
                        <a:rPr lang="en-ZA" sz="1400" dirty="0" smtClean="0">
                          <a:latin typeface="Perpetua" panose="02020502060401020303" pitchFamily="18" charset="0"/>
                          <a:cs typeface="Arial" panose="020B0604020202020204" pitchFamily="34" charset="0"/>
                        </a:rPr>
                        <a:t>industry.</a:t>
                      </a:r>
                      <a:endParaRPr lang="en-ZA" sz="1400" dirty="0">
                        <a:latin typeface="Perpetua" panose="02020502060401020303" pitchFamily="18" charset="0"/>
                        <a:cs typeface="Arial" panose="020B0604020202020204" pitchFamily="34" charset="0"/>
                      </a:endParaRPr>
                    </a:p>
                    <a:p>
                      <a:pPr marL="285750" indent="-285750">
                        <a:buFont typeface="Wingdings" panose="05000000000000000000" pitchFamily="2" charset="2"/>
                        <a:buChar char="§"/>
                      </a:pPr>
                      <a:r>
                        <a:rPr lang="en-ZA" sz="1400" dirty="0">
                          <a:latin typeface="Perpetua" panose="02020502060401020303" pitchFamily="18" charset="0"/>
                          <a:cs typeface="Arial" panose="020B0604020202020204" pitchFamily="34" charset="0"/>
                        </a:rPr>
                        <a:t>Skills transfer and </a:t>
                      </a:r>
                      <a:r>
                        <a:rPr lang="en-ZA" sz="1400" dirty="0" smtClean="0">
                          <a:latin typeface="Perpetua" panose="02020502060401020303" pitchFamily="18" charset="0"/>
                          <a:cs typeface="Arial" panose="020B0604020202020204" pitchFamily="34" charset="0"/>
                        </a:rPr>
                        <a:t>empowerment.</a:t>
                      </a:r>
                      <a:endParaRPr lang="en-ZA" sz="1400" b="0" dirty="0">
                        <a:latin typeface="Perpetua" panose="02020502060401020303" pitchFamily="18" charset="0"/>
                        <a:cs typeface="Arial" panose="020B060402020202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810785659"/>
                  </a:ext>
                </a:extLst>
              </a:tr>
              <a:tr h="865442">
                <a:tc>
                  <a:txBody>
                    <a:bodyPr/>
                    <a:lstStyle/>
                    <a:p>
                      <a:r>
                        <a:rPr lang="en-ZA" sz="1400" dirty="0">
                          <a:latin typeface="Perpetua" panose="02020502060401020303" pitchFamily="18" charset="0"/>
                          <a:cs typeface="Arial" panose="020B0604020202020204" pitchFamily="34" charset="0"/>
                        </a:rPr>
                        <a:t>Work</a:t>
                      </a:r>
                      <a:r>
                        <a:rPr lang="en-ZA" sz="1400" baseline="0" dirty="0">
                          <a:latin typeface="Perpetua" panose="02020502060401020303" pitchFamily="18" charset="0"/>
                          <a:cs typeface="Arial" panose="020B0604020202020204" pitchFamily="34" charset="0"/>
                        </a:rPr>
                        <a:t> Stream </a:t>
                      </a:r>
                      <a:r>
                        <a:rPr lang="en-ZA" sz="1400" baseline="0" dirty="0" smtClean="0">
                          <a:latin typeface="Perpetua" panose="02020502060401020303" pitchFamily="18" charset="0"/>
                          <a:cs typeface="Arial" panose="020B0604020202020204" pitchFamily="34" charset="0"/>
                        </a:rPr>
                        <a:t>4:</a:t>
                      </a:r>
                      <a:endParaRPr lang="en-ZA" sz="1400" baseline="0" dirty="0">
                        <a:latin typeface="Perpetua" panose="02020502060401020303" pitchFamily="18" charset="0"/>
                        <a:cs typeface="Arial" panose="020B0604020202020204" pitchFamily="34" charset="0"/>
                      </a:endParaRPr>
                    </a:p>
                    <a:p>
                      <a:r>
                        <a:rPr lang="en-ZA" sz="1400" baseline="0" dirty="0">
                          <a:latin typeface="Perpetua" panose="02020502060401020303" pitchFamily="18" charset="0"/>
                          <a:cs typeface="Arial" panose="020B0604020202020204" pitchFamily="34" charset="0"/>
                        </a:rPr>
                        <a:t>Stakeholder Engagement and Awareness</a:t>
                      </a:r>
                      <a:endParaRPr lang="en-ZA" sz="1400" b="0" dirty="0">
                        <a:latin typeface="Perpetua" panose="02020502060401020303" pitchFamily="18" charset="0"/>
                        <a:cs typeface="Arial" panose="020B060402020202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171450" indent="-171450">
                        <a:spcAft>
                          <a:spcPts val="0"/>
                        </a:spcAft>
                        <a:buFont typeface="Wingdings" panose="05000000000000000000" pitchFamily="2" charset="2"/>
                        <a:buChar char="§"/>
                      </a:pPr>
                      <a:r>
                        <a:rPr lang="en-ZA" sz="1400" dirty="0">
                          <a:effectLst/>
                          <a:latin typeface="Perpetua" panose="02020502060401020303" pitchFamily="18" charset="0"/>
                          <a:cs typeface="Arial" panose="020B0604020202020204" pitchFamily="34" charset="0"/>
                        </a:rPr>
                        <a:t>Community mobilisation and advocacy through </a:t>
                      </a:r>
                      <a:r>
                        <a:rPr lang="en-ZA" sz="1400" dirty="0" smtClean="0">
                          <a:effectLst/>
                          <a:latin typeface="Perpetua" panose="02020502060401020303" pitchFamily="18" charset="0"/>
                          <a:cs typeface="Arial" panose="020B0604020202020204" pitchFamily="34" charset="0"/>
                        </a:rPr>
                        <a:t>communication.</a:t>
                      </a:r>
                      <a:endParaRPr lang="en-ZA" sz="1400" dirty="0">
                        <a:effectLst/>
                        <a:latin typeface="Perpetua" panose="02020502060401020303" pitchFamily="18" charset="0"/>
                        <a:cs typeface="Arial" panose="020B0604020202020204" pitchFamily="34" charset="0"/>
                      </a:endParaRPr>
                    </a:p>
                    <a:p>
                      <a:pPr marL="171450" indent="-171450">
                        <a:spcAft>
                          <a:spcPts val="0"/>
                        </a:spcAft>
                        <a:buFont typeface="Wingdings" panose="05000000000000000000" pitchFamily="2" charset="2"/>
                        <a:buChar char="§"/>
                      </a:pPr>
                      <a:r>
                        <a:rPr lang="en-US" sz="1400" kern="1200" dirty="0">
                          <a:effectLst/>
                          <a:latin typeface="Perpetua" panose="02020502060401020303" pitchFamily="18" charset="0"/>
                          <a:cs typeface="Arial" panose="020B0604020202020204" pitchFamily="34" charset="0"/>
                        </a:rPr>
                        <a:t>Enhance communication initiatives to promote interventions addressing the objectives of the </a:t>
                      </a:r>
                      <a:r>
                        <a:rPr lang="en-US" sz="1400" kern="1200" dirty="0" smtClean="0">
                          <a:effectLst/>
                          <a:latin typeface="Perpetua" panose="02020502060401020303" pitchFamily="18" charset="0"/>
                          <a:cs typeface="Arial" panose="020B0604020202020204" pitchFamily="34" charset="0"/>
                        </a:rPr>
                        <a:t>plan.</a:t>
                      </a:r>
                      <a:endParaRPr lang="en-ZA" sz="1400" b="0" dirty="0">
                        <a:effectLst/>
                        <a:latin typeface="Perpetua" panose="02020502060401020303" pitchFamily="18"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581311542"/>
                  </a:ext>
                </a:extLst>
              </a:tr>
              <a:tr h="865442">
                <a:tc>
                  <a:txBody>
                    <a:bodyPr/>
                    <a:lstStyle/>
                    <a:p>
                      <a:r>
                        <a:rPr lang="en-ZA" sz="1400" dirty="0">
                          <a:latin typeface="Perpetua" panose="02020502060401020303" pitchFamily="18" charset="0"/>
                          <a:cs typeface="Arial" panose="020B0604020202020204" pitchFamily="34" charset="0"/>
                        </a:rPr>
                        <a:t>Work Stream </a:t>
                      </a:r>
                      <a:r>
                        <a:rPr lang="en-ZA" sz="1400" dirty="0" smtClean="0">
                          <a:latin typeface="Perpetua" panose="02020502060401020303" pitchFamily="18" charset="0"/>
                          <a:cs typeface="Arial" panose="020B0604020202020204" pitchFamily="34" charset="0"/>
                        </a:rPr>
                        <a:t>5:</a:t>
                      </a:r>
                      <a:endParaRPr lang="en-ZA" sz="1400" dirty="0">
                        <a:latin typeface="Perpetua" panose="02020502060401020303" pitchFamily="18" charset="0"/>
                        <a:cs typeface="Arial" panose="020B0604020202020204" pitchFamily="34" charset="0"/>
                      </a:endParaRPr>
                    </a:p>
                    <a:p>
                      <a:r>
                        <a:rPr lang="en-ZA" sz="1400" dirty="0">
                          <a:latin typeface="Perpetua" panose="02020502060401020303" pitchFamily="18" charset="0"/>
                          <a:cs typeface="Arial" panose="020B0604020202020204" pitchFamily="34" charset="0"/>
                        </a:rPr>
                        <a:t>POCA</a:t>
                      </a:r>
                      <a:endParaRPr lang="en-ZA" sz="1400" b="0" dirty="0">
                        <a:latin typeface="Perpetua" panose="02020502060401020303" pitchFamily="18" charset="0"/>
                        <a:cs typeface="Arial" panose="020B060402020202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285750" marR="0" lvl="0" indent="-285750" algn="l" defTabSz="914377"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ZA" sz="1400" kern="1200" dirty="0">
                          <a:effectLst/>
                          <a:latin typeface="Perpetua" panose="02020502060401020303" pitchFamily="18" charset="0"/>
                          <a:cs typeface="Arial" panose="020B0604020202020204" pitchFamily="34" charset="0"/>
                        </a:rPr>
                        <a:t>To ensure prosecution in terms of Prevention of Organised Crime Act,</a:t>
                      </a:r>
                      <a:r>
                        <a:rPr lang="en-ZA" sz="1400" kern="1200" baseline="0" dirty="0">
                          <a:effectLst/>
                          <a:latin typeface="Perpetua" panose="02020502060401020303" pitchFamily="18" charset="0"/>
                          <a:cs typeface="Arial" panose="020B0604020202020204" pitchFamily="34" charset="0"/>
                        </a:rPr>
                        <a:t> Act 121 of 1998. Focussing on  </a:t>
                      </a:r>
                      <a:r>
                        <a:rPr lang="en-ZA" sz="1400" kern="1200" dirty="0">
                          <a:effectLst/>
                          <a:latin typeface="Perpetua" panose="02020502060401020303" pitchFamily="18" charset="0"/>
                          <a:cs typeface="Arial" panose="020B0604020202020204" pitchFamily="34" charset="0"/>
                        </a:rPr>
                        <a:t> the identified targets and forfeiture of assets acquired with proceeds of crime including Money Laundering of all extortion related cases</a:t>
                      </a:r>
                      <a:r>
                        <a:rPr lang="en-ZA" sz="1400" kern="1200" dirty="0" smtClean="0">
                          <a:effectLst/>
                          <a:latin typeface="Perpetua" panose="02020502060401020303" pitchFamily="18" charset="0"/>
                          <a:cs typeface="Arial" panose="020B0604020202020204" pitchFamily="34" charset="0"/>
                        </a:rPr>
                        <a:t>.</a:t>
                      </a:r>
                      <a:endParaRPr lang="en-ZA" sz="1400" b="0" dirty="0">
                        <a:latin typeface="Perpetua" panose="02020502060401020303" pitchFamily="18" charset="0"/>
                        <a:cs typeface="Arial" panose="020B060402020202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866411262"/>
                  </a:ext>
                </a:extLst>
              </a:tr>
              <a:tr h="706747">
                <a:tc>
                  <a:txBody>
                    <a:bodyPr/>
                    <a:lstStyle/>
                    <a:p>
                      <a:r>
                        <a:rPr lang="en-ZA" sz="1400" b="0" dirty="0" smtClean="0">
                          <a:latin typeface="Perpetua" panose="02020502060401020303" pitchFamily="18" charset="0"/>
                          <a:cs typeface="Arial" panose="020B0604020202020204" pitchFamily="34" charset="0"/>
                        </a:rPr>
                        <a:t>Work</a:t>
                      </a:r>
                      <a:r>
                        <a:rPr lang="en-ZA" sz="1400" b="0" baseline="0" dirty="0" smtClean="0">
                          <a:latin typeface="Perpetua" panose="02020502060401020303" pitchFamily="18" charset="0"/>
                          <a:cs typeface="Arial" panose="020B0604020202020204" pitchFamily="34" charset="0"/>
                        </a:rPr>
                        <a:t> Stream 6:</a:t>
                      </a:r>
                    </a:p>
                    <a:p>
                      <a:r>
                        <a:rPr lang="en-ZA" sz="1400" b="0" baseline="0" dirty="0" smtClean="0">
                          <a:latin typeface="Perpetua" panose="02020502060401020303" pitchFamily="18" charset="0"/>
                          <a:cs typeface="Arial" panose="020B0604020202020204" pitchFamily="34" charset="0"/>
                        </a:rPr>
                        <a:t>Legislative Review</a:t>
                      </a:r>
                      <a:endParaRPr lang="en-ZA" sz="1400" b="0" dirty="0">
                        <a:latin typeface="Perpetua" panose="02020502060401020303" pitchFamily="18" charset="0"/>
                        <a:cs typeface="Arial" panose="020B060402020202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285750" indent="-285750">
                        <a:buFont typeface="Arial" panose="020B0604020202020204" pitchFamily="34" charset="0"/>
                        <a:buChar char="•"/>
                      </a:pPr>
                      <a:r>
                        <a:rPr lang="en-ZA" sz="1400" b="0" dirty="0" smtClean="0">
                          <a:latin typeface="Perpetua" panose="02020502060401020303" pitchFamily="18" charset="0"/>
                          <a:cs typeface="Arial" panose="020B0604020202020204" pitchFamily="34" charset="0"/>
                        </a:rPr>
                        <a:t>Interrogate current</a:t>
                      </a:r>
                      <a:r>
                        <a:rPr lang="en-ZA" sz="1400" b="0" baseline="0" dirty="0" smtClean="0">
                          <a:latin typeface="Perpetua" panose="02020502060401020303" pitchFamily="18" charset="0"/>
                          <a:cs typeface="Arial" panose="020B0604020202020204" pitchFamily="34" charset="0"/>
                        </a:rPr>
                        <a:t> legislation and identify gaps that renders this threat pervasive.</a:t>
                      </a:r>
                      <a:endParaRPr lang="en-ZA" sz="1400" b="0" dirty="0">
                        <a:latin typeface="Perpetua" panose="02020502060401020303" pitchFamily="18" charset="0"/>
                        <a:cs typeface="Arial" panose="020B060402020202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4137642150"/>
                  </a:ext>
                </a:extLst>
              </a:tr>
            </a:tbl>
          </a:graphicData>
        </a:graphic>
      </p:graphicFrame>
      <p:sp>
        <p:nvSpPr>
          <p:cNvPr id="6" name="Slide Number Placeholder 2"/>
          <p:cNvSpPr>
            <a:spLocks noGrp="1"/>
          </p:cNvSpPr>
          <p:nvPr>
            <p:ph type="sldNum" sz="quarter" idx="12"/>
          </p:nvPr>
        </p:nvSpPr>
        <p:spPr>
          <a:xfrm>
            <a:off x="1631504" y="6291722"/>
            <a:ext cx="457200" cy="457200"/>
          </a:xfrm>
        </p:spPr>
        <p:txBody>
          <a:bodyPr/>
          <a:lstStyle/>
          <a:p>
            <a:pPr>
              <a:defRPr/>
            </a:pPr>
            <a:fld id="{6DBC77BE-3831-4392-9C72-09BFE3A5B646}" type="slidenum">
              <a:rPr lang="en-ZA" smtClean="0"/>
              <a:pPr>
                <a:defRPr/>
              </a:pPr>
              <a:t>19</a:t>
            </a:fld>
            <a:endParaRPr lang="en-ZA" dirty="0"/>
          </a:p>
        </p:txBody>
      </p:sp>
    </p:spTree>
    <p:extLst>
      <p:ext uri="{BB962C8B-B14F-4D97-AF65-F5344CB8AC3E}">
        <p14:creationId xmlns:p14="http://schemas.microsoft.com/office/powerpoint/2010/main" val="26522361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ZA" dirty="0">
                <a:latin typeface="Arial" panose="020B0604020202020204" pitchFamily="34" charset="0"/>
                <a:cs typeface="Arial" panose="020B0604020202020204" pitchFamily="34" charset="0"/>
              </a:rPr>
              <a:t>The purpose of this presentation </a:t>
            </a:r>
            <a:r>
              <a:rPr lang="en-ZA" dirty="0" smtClean="0">
                <a:latin typeface="Arial" panose="020B0604020202020204" pitchFamily="34" charset="0"/>
                <a:cs typeface="Arial" panose="020B0604020202020204" pitchFamily="34" charset="0"/>
              </a:rPr>
              <a:t>is provide overview of the  extortion at the construction site, kidnappings and update on the interventions to curb the crime trends in the country.  </a:t>
            </a:r>
          </a:p>
          <a:p>
            <a:pPr marL="0" indent="0">
              <a:buNone/>
            </a:pPr>
            <a:endParaRPr lang="en-ZA" dirty="0"/>
          </a:p>
        </p:txBody>
      </p:sp>
      <p:sp>
        <p:nvSpPr>
          <p:cNvPr id="3" name="Slide Number Placeholder 2"/>
          <p:cNvSpPr>
            <a:spLocks noGrp="1"/>
          </p:cNvSpPr>
          <p:nvPr>
            <p:ph type="sldNum" sz="quarter" idx="12"/>
          </p:nvPr>
        </p:nvSpPr>
        <p:spPr/>
        <p:txBody>
          <a:bodyPr/>
          <a:lstStyle/>
          <a:p>
            <a:fld id="{E4FB7FEB-6761-48CA-881E-4B7CF6B90320}" type="slidenum">
              <a:rPr lang="en-ZA" smtClean="0"/>
              <a:t>2</a:t>
            </a:fld>
            <a:endParaRPr lang="en-ZA" dirty="0"/>
          </a:p>
        </p:txBody>
      </p:sp>
      <p:sp>
        <p:nvSpPr>
          <p:cNvPr id="4" name="Title 3"/>
          <p:cNvSpPr>
            <a:spLocks noGrp="1"/>
          </p:cNvSpPr>
          <p:nvPr>
            <p:ph type="title"/>
          </p:nvPr>
        </p:nvSpPr>
        <p:spPr>
          <a:xfrm>
            <a:off x="-1106905" y="741145"/>
            <a:ext cx="5072513" cy="339951"/>
          </a:xfrm>
        </p:spPr>
        <p:txBody>
          <a:bodyPr>
            <a:normAutofit fontScale="90000"/>
          </a:bodyPr>
          <a:lstStyle/>
          <a:p>
            <a:pPr algn="ctr"/>
            <a:r>
              <a:rPr lang="en-ZA" sz="3600" b="1" dirty="0" smtClean="0">
                <a:latin typeface="Arial" panose="020B0604020202020204" pitchFamily="34" charset="0"/>
                <a:cs typeface="Arial" panose="020B0604020202020204" pitchFamily="34" charset="0"/>
              </a:rPr>
              <a:t>PURPOSE</a:t>
            </a:r>
            <a:r>
              <a:rPr lang="en-ZA" sz="3600" dirty="0" smtClean="0"/>
              <a:t> </a:t>
            </a:r>
            <a:endParaRPr lang="en-ZA" sz="3600" dirty="0"/>
          </a:p>
        </p:txBody>
      </p:sp>
    </p:spTree>
    <p:extLst>
      <p:ext uri="{BB962C8B-B14F-4D97-AF65-F5344CB8AC3E}">
        <p14:creationId xmlns:p14="http://schemas.microsoft.com/office/powerpoint/2010/main" val="38496104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4193" y="1124744"/>
            <a:ext cx="7879025" cy="5743456"/>
          </a:xfrm>
        </p:spPr>
        <p:txBody>
          <a:bodyPr>
            <a:normAutofit/>
          </a:bodyPr>
          <a:lstStyle/>
          <a:p>
            <a:pPr>
              <a:lnSpc>
                <a:spcPct val="90000"/>
              </a:lnSpc>
              <a:spcBef>
                <a:spcPts val="1200"/>
              </a:spcBef>
              <a:spcAft>
                <a:spcPts val="200"/>
              </a:spcAft>
              <a:buClr>
                <a:srgbClr val="002060"/>
              </a:buClr>
              <a:buSzPct val="100000"/>
            </a:pPr>
            <a:r>
              <a:rPr lang="en-ZA" dirty="0" smtClean="0"/>
              <a:t/>
            </a:r>
            <a:br>
              <a:rPr lang="en-ZA" dirty="0" smtClean="0"/>
            </a:br>
            <a:r>
              <a:rPr lang="en-ZA" dirty="0" smtClean="0"/>
              <a:t/>
            </a:r>
            <a:br>
              <a:rPr lang="en-ZA" dirty="0" smtClean="0"/>
            </a:br>
            <a:r>
              <a:rPr lang="en-GB" sz="2400" dirty="0">
                <a:solidFill>
                  <a:prstClr val="black"/>
                </a:solidFill>
                <a:latin typeface="Arial" panose="020B0604020202020204" pitchFamily="34" charset="0"/>
                <a:ea typeface="+mn-ea"/>
                <a:cs typeface="Arial" panose="020B0604020202020204" pitchFamily="34" charset="0"/>
              </a:rPr>
              <a:t/>
            </a:r>
            <a:br>
              <a:rPr lang="en-GB" sz="2400" dirty="0">
                <a:solidFill>
                  <a:prstClr val="black"/>
                </a:solidFill>
                <a:latin typeface="Arial" panose="020B0604020202020204" pitchFamily="34" charset="0"/>
                <a:ea typeface="+mn-ea"/>
                <a:cs typeface="Arial" panose="020B0604020202020204" pitchFamily="34" charset="0"/>
              </a:rPr>
            </a:br>
            <a:r>
              <a:rPr lang="en-ZA" dirty="0"/>
              <a:t/>
            </a:r>
            <a:br>
              <a:rPr lang="en-ZA" dirty="0"/>
            </a:br>
            <a:r>
              <a:rPr lang="en-ZA" dirty="0" smtClean="0"/>
              <a:t/>
            </a:r>
            <a:br>
              <a:rPr lang="en-ZA" dirty="0" smtClean="0"/>
            </a:br>
            <a:r>
              <a:rPr lang="en-ZA" dirty="0"/>
              <a:t/>
            </a:r>
            <a:br>
              <a:rPr lang="en-ZA" dirty="0"/>
            </a:br>
            <a:endParaRPr lang="en-ZA" dirty="0"/>
          </a:p>
        </p:txBody>
      </p:sp>
      <p:sp>
        <p:nvSpPr>
          <p:cNvPr id="3" name="Slide Number Placeholder 2"/>
          <p:cNvSpPr>
            <a:spLocks noGrp="1"/>
          </p:cNvSpPr>
          <p:nvPr>
            <p:ph type="sldNum" sz="quarter" idx="12"/>
          </p:nvPr>
        </p:nvSpPr>
        <p:spPr/>
        <p:txBody>
          <a:bodyPr/>
          <a:lstStyle/>
          <a:p>
            <a:fld id="{563C8CFE-64EE-4520-A88C-EC7CB9CF2026}" type="slidenum">
              <a:rPr lang="en-ZA" smtClean="0"/>
              <a:pPr/>
              <a:t>20</a:t>
            </a:fld>
            <a:endParaRPr lang="en-ZA" dirty="0"/>
          </a:p>
        </p:txBody>
      </p:sp>
      <p:sp>
        <p:nvSpPr>
          <p:cNvPr id="4" name="TextBox 3"/>
          <p:cNvSpPr txBox="1"/>
          <p:nvPr/>
        </p:nvSpPr>
        <p:spPr>
          <a:xfrm>
            <a:off x="2279576" y="1124744"/>
            <a:ext cx="7683643" cy="3539430"/>
          </a:xfrm>
          <a:prstGeom prst="rect">
            <a:avLst/>
          </a:prstGeom>
          <a:noFill/>
        </p:spPr>
        <p:txBody>
          <a:bodyPr wrap="square" rtlCol="0">
            <a:spAutoFit/>
          </a:bodyPr>
          <a:lstStyle/>
          <a:p>
            <a:endParaRPr lang="en-GB" sz="2200" dirty="0">
              <a:solidFill>
                <a:prstClr val="black"/>
              </a:solidFill>
              <a:latin typeface="Arial" panose="020B0604020202020204" pitchFamily="34" charset="0"/>
              <a:ea typeface="+mj-ea"/>
              <a:cs typeface="Arial" panose="020B0604020202020204" pitchFamily="34" charset="0"/>
            </a:endParaRPr>
          </a:p>
          <a:p>
            <a:endParaRPr lang="en-GB" sz="2200" dirty="0">
              <a:solidFill>
                <a:prstClr val="black"/>
              </a:solidFill>
              <a:latin typeface="Arial" panose="020B0604020202020204" pitchFamily="34" charset="0"/>
              <a:ea typeface="+mj-ea"/>
              <a:cs typeface="Arial" panose="020B0604020202020204" pitchFamily="34" charset="0"/>
            </a:endParaRPr>
          </a:p>
          <a:p>
            <a:r>
              <a:rPr lang="en-GB" sz="2000" dirty="0">
                <a:solidFill>
                  <a:prstClr val="black"/>
                </a:solidFill>
                <a:latin typeface="Arial" panose="020B0604020202020204" pitchFamily="34" charset="0"/>
                <a:ea typeface="+mj-ea"/>
                <a:cs typeface="Arial" panose="020B0604020202020204" pitchFamily="34" charset="0"/>
              </a:rPr>
              <a:t>Component: Organised Crime Investigations has established Extortion investigation teams in all nine (09) Provinces to combat, prevent and investigate Extortion and extortion related cases. </a:t>
            </a:r>
          </a:p>
          <a:p>
            <a:endParaRPr lang="en-GB" sz="2000" dirty="0">
              <a:solidFill>
                <a:prstClr val="black"/>
              </a:solidFill>
              <a:latin typeface="Arial" panose="020B0604020202020204" pitchFamily="34" charset="0"/>
              <a:ea typeface="+mj-ea"/>
              <a:cs typeface="Arial" panose="020B0604020202020204" pitchFamily="34" charset="0"/>
            </a:endParaRPr>
          </a:p>
          <a:p>
            <a:r>
              <a:rPr lang="en-GB" sz="2000" dirty="0">
                <a:solidFill>
                  <a:prstClr val="black"/>
                </a:solidFill>
                <a:latin typeface="Arial" panose="020B0604020202020204" pitchFamily="34" charset="0"/>
                <a:ea typeface="+mj-ea"/>
                <a:cs typeface="Arial" panose="020B0604020202020204" pitchFamily="34" charset="0"/>
              </a:rPr>
              <a:t>The new approved SAPS organisational structure </a:t>
            </a:r>
            <a:r>
              <a:rPr lang="en-GB" sz="2000" dirty="0" smtClean="0">
                <a:solidFill>
                  <a:prstClr val="black"/>
                </a:solidFill>
                <a:latin typeface="Arial" panose="020B0604020202020204" pitchFamily="34" charset="0"/>
                <a:ea typeface="+mj-ea"/>
                <a:cs typeface="Arial" panose="020B0604020202020204" pitchFamily="34" charset="0"/>
              </a:rPr>
              <a:t>made  provision </a:t>
            </a:r>
            <a:r>
              <a:rPr lang="en-GB" sz="2000" dirty="0">
                <a:solidFill>
                  <a:prstClr val="black"/>
                </a:solidFill>
                <a:latin typeface="Arial" panose="020B0604020202020204" pitchFamily="34" charset="0"/>
                <a:ea typeface="+mj-ea"/>
                <a:cs typeface="Arial" panose="020B0604020202020204" pitchFamily="34" charset="0"/>
              </a:rPr>
              <a:t>for Extortion Units within </a:t>
            </a:r>
            <a:r>
              <a:rPr lang="en-GB" sz="2000" dirty="0" smtClean="0">
                <a:solidFill>
                  <a:prstClr val="black"/>
                </a:solidFill>
                <a:latin typeface="Arial" panose="020B0604020202020204" pitchFamily="34" charset="0"/>
                <a:ea typeface="+mj-ea"/>
                <a:cs typeface="Arial" panose="020B0604020202020204" pitchFamily="34" charset="0"/>
              </a:rPr>
              <a:t>the Component: </a:t>
            </a:r>
            <a:r>
              <a:rPr lang="en-GB" sz="2000" dirty="0">
                <a:solidFill>
                  <a:prstClr val="black"/>
                </a:solidFill>
                <a:latin typeface="Arial" panose="020B0604020202020204" pitchFamily="34" charset="0"/>
                <a:ea typeface="+mj-ea"/>
                <a:cs typeface="Arial" panose="020B0604020202020204" pitchFamily="34" charset="0"/>
              </a:rPr>
              <a:t>Organised </a:t>
            </a:r>
            <a:r>
              <a:rPr lang="en-GB" sz="2000" dirty="0" smtClean="0">
                <a:solidFill>
                  <a:prstClr val="black"/>
                </a:solidFill>
                <a:latin typeface="Arial" panose="020B0604020202020204" pitchFamily="34" charset="0"/>
                <a:ea typeface="+mj-ea"/>
                <a:cs typeface="Arial" panose="020B0604020202020204" pitchFamily="34" charset="0"/>
              </a:rPr>
              <a:t>Crime Investigations.</a:t>
            </a:r>
            <a:endParaRPr lang="en-GB" sz="2000" dirty="0">
              <a:solidFill>
                <a:prstClr val="black"/>
              </a:solidFill>
              <a:latin typeface="Arial" panose="020B0604020202020204" pitchFamily="34" charset="0"/>
              <a:ea typeface="+mj-ea"/>
              <a:cs typeface="Arial" panose="020B0604020202020204" pitchFamily="34" charset="0"/>
            </a:endParaRPr>
          </a:p>
          <a:p>
            <a:r>
              <a:rPr lang="en-GB" sz="2200" dirty="0">
                <a:solidFill>
                  <a:prstClr val="black"/>
                </a:solidFill>
                <a:latin typeface="Arial" panose="020B0604020202020204" pitchFamily="34" charset="0"/>
                <a:ea typeface="+mj-ea"/>
                <a:cs typeface="Arial" panose="020B0604020202020204" pitchFamily="34" charset="0"/>
              </a:rPr>
              <a:t/>
            </a:r>
            <a:br>
              <a:rPr lang="en-GB" sz="2200" dirty="0">
                <a:solidFill>
                  <a:prstClr val="black"/>
                </a:solidFill>
                <a:latin typeface="Arial" panose="020B0604020202020204" pitchFamily="34" charset="0"/>
                <a:ea typeface="+mj-ea"/>
                <a:cs typeface="Arial" panose="020B0604020202020204" pitchFamily="34" charset="0"/>
              </a:rPr>
            </a:br>
            <a:endParaRPr lang="en-ZA" dirty="0"/>
          </a:p>
        </p:txBody>
      </p:sp>
      <p:sp>
        <p:nvSpPr>
          <p:cNvPr id="6" name="TextBox 5"/>
          <p:cNvSpPr txBox="1"/>
          <p:nvPr/>
        </p:nvSpPr>
        <p:spPr>
          <a:xfrm>
            <a:off x="2279575" y="306061"/>
            <a:ext cx="6984777" cy="1138773"/>
          </a:xfrm>
          <a:prstGeom prst="rect">
            <a:avLst/>
          </a:prstGeom>
          <a:noFill/>
        </p:spPr>
        <p:txBody>
          <a:bodyPr wrap="square" rtlCol="0">
            <a:spAutoFit/>
          </a:bodyPr>
          <a:lstStyle/>
          <a:p>
            <a:endParaRPr lang="en-ZA" sz="2800" dirty="0"/>
          </a:p>
          <a:p>
            <a:r>
              <a:rPr lang="en-ZA" sz="2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ZA" sz="4000" b="1" dirty="0" smtClean="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INVESTIGATIVE CAPACITY  </a:t>
            </a:r>
            <a:endParaRPr lang="en-ZA" sz="40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22961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9078" y="375385"/>
            <a:ext cx="8961922" cy="705711"/>
          </a:xfrm>
        </p:spPr>
        <p:txBody>
          <a:bodyPr>
            <a:normAutofit/>
          </a:bodyPr>
          <a:lstStyle/>
          <a:p>
            <a:r>
              <a:rPr lang="en-US" sz="4000" dirty="0" smtClean="0">
                <a:latin typeface="Arial" panose="020B0604020202020204" pitchFamily="34" charset="0"/>
                <a:cs typeface="Arial" panose="020B0604020202020204" pitchFamily="34" charset="0"/>
              </a:rPr>
              <a:t>INCIDENT REPORT</a:t>
            </a:r>
            <a:endParaRPr lang="en-ZA" sz="4000" dirty="0">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pPr fontAlgn="base">
              <a:spcBef>
                <a:spcPct val="0"/>
              </a:spcBef>
              <a:spcAft>
                <a:spcPct val="0"/>
              </a:spcAft>
              <a:defRPr/>
            </a:pPr>
            <a:fld id="{6DBC77BE-3831-4392-9C72-09BFE3A5B646}" type="slidenum">
              <a:rPr lang="en-ZA" sz="1400" b="0">
                <a:solidFill>
                  <a:srgbClr val="FFFFFF"/>
                </a:solidFill>
                <a:latin typeface="Franklin Gothic Book"/>
                <a:ea typeface="+mj-ea"/>
                <a:cs typeface="+mj-cs"/>
              </a:rPr>
              <a:pPr fontAlgn="base">
                <a:spcBef>
                  <a:spcPct val="0"/>
                </a:spcBef>
                <a:spcAft>
                  <a:spcPct val="0"/>
                </a:spcAft>
                <a:defRPr/>
              </a:pPr>
              <a:t>21</a:t>
            </a:fld>
            <a:endParaRPr lang="en-ZA" sz="1400" b="0" dirty="0">
              <a:solidFill>
                <a:srgbClr val="FFFFFF"/>
              </a:solidFill>
              <a:latin typeface="Franklin Gothic Book"/>
              <a:ea typeface="+mj-ea"/>
              <a:cs typeface="+mj-cs"/>
            </a:endParaRPr>
          </a:p>
        </p:txBody>
      </p:sp>
      <p:sp>
        <p:nvSpPr>
          <p:cNvPr id="4" name="Content Placeholder 3"/>
          <p:cNvSpPr>
            <a:spLocks noGrp="1"/>
          </p:cNvSpPr>
          <p:nvPr>
            <p:ph sz="quarter" idx="1"/>
          </p:nvPr>
        </p:nvSpPr>
        <p:spPr>
          <a:xfrm>
            <a:off x="2438400" y="908720"/>
            <a:ext cx="7772400" cy="4680520"/>
          </a:xfrm>
        </p:spPr>
        <p:txBody>
          <a:bodyPr>
            <a:normAutofit/>
          </a:bodyPr>
          <a:lstStyle/>
          <a:p>
            <a:pPr lvl="1"/>
            <a:endParaRPr lang="en-ZA" sz="2000" dirty="0" smtClean="0">
              <a:latin typeface="Arial" panose="020B0604020202020204" pitchFamily="34" charset="0"/>
              <a:cs typeface="Arial" panose="020B0604020202020204" pitchFamily="34" charset="0"/>
            </a:endParaRPr>
          </a:p>
          <a:p>
            <a:pPr lvl="1"/>
            <a:r>
              <a:rPr lang="en-ZA" sz="2000" dirty="0">
                <a:latin typeface="Arial" panose="020B0604020202020204" pitchFamily="34" charset="0"/>
                <a:ea typeface="Times New Roman" panose="02020603050405020304" pitchFamily="18" charset="0"/>
                <a:cs typeface="Arial" panose="020B0604020202020204" pitchFamily="34" charset="0"/>
              </a:rPr>
              <a:t>Between 1 April 2019 and 31 March 2024, the total number of reported extortion cases across South Africa reached 6,056. Gauteng was the highest contributor, recording 2,284 cases, which accounted for nearly 38% of the national total. This province saw 828 arrests and 45 convictions, highlighting a significant level of extortion activity. The Western Cape was the second highest, with 1,476 reported cases, 683 arrests, and 36 convictions, making up approximately 24% of the total reports</a:t>
            </a:r>
            <a:r>
              <a:rPr lang="en-ZA" dirty="0">
                <a:latin typeface="Times New Roman" panose="02020603050405020304" pitchFamily="18" charset="0"/>
                <a:ea typeface="Times New Roman" panose="02020603050405020304" pitchFamily="18" charset="0"/>
              </a:rPr>
              <a:t>.</a:t>
            </a:r>
            <a:endParaRPr lang="en-ZA" dirty="0"/>
          </a:p>
        </p:txBody>
      </p:sp>
    </p:spTree>
    <p:extLst>
      <p:ext uri="{BB962C8B-B14F-4D97-AF65-F5344CB8AC3E}">
        <p14:creationId xmlns:p14="http://schemas.microsoft.com/office/powerpoint/2010/main" val="35992879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1304" y="500514"/>
            <a:ext cx="9789695" cy="580582"/>
          </a:xfrm>
        </p:spPr>
        <p:txBody>
          <a:bodyPr>
            <a:normAutofit/>
          </a:bodyPr>
          <a:lstStyle/>
          <a:p>
            <a:r>
              <a:rPr lang="en-US" sz="4000" dirty="0" smtClean="0">
                <a:latin typeface="Arial Narrow" panose="020B0606020202030204" pitchFamily="34" charset="0"/>
              </a:rPr>
              <a:t>INCIDENT REPORT</a:t>
            </a:r>
            <a:endParaRPr lang="en-ZA" sz="4000" dirty="0">
              <a:latin typeface="Arial Narrow" panose="020B0606020202030204" pitchFamily="34" charset="0"/>
            </a:endParaRPr>
          </a:p>
        </p:txBody>
      </p:sp>
      <p:sp>
        <p:nvSpPr>
          <p:cNvPr id="3" name="Slide Number Placeholder 2"/>
          <p:cNvSpPr>
            <a:spLocks noGrp="1"/>
          </p:cNvSpPr>
          <p:nvPr>
            <p:ph type="sldNum" sz="quarter" idx="12"/>
          </p:nvPr>
        </p:nvSpPr>
        <p:spPr/>
        <p:txBody>
          <a:bodyPr/>
          <a:lstStyle/>
          <a:p>
            <a:pPr fontAlgn="base">
              <a:spcBef>
                <a:spcPct val="0"/>
              </a:spcBef>
              <a:spcAft>
                <a:spcPct val="0"/>
              </a:spcAft>
              <a:defRPr/>
            </a:pPr>
            <a:fld id="{6DBC77BE-3831-4392-9C72-09BFE3A5B646}" type="slidenum">
              <a:rPr lang="en-ZA" sz="1400" b="0">
                <a:solidFill>
                  <a:srgbClr val="FFFFFF"/>
                </a:solidFill>
                <a:latin typeface="Franklin Gothic Book"/>
                <a:ea typeface="+mj-ea"/>
                <a:cs typeface="+mj-cs"/>
              </a:rPr>
              <a:pPr fontAlgn="base">
                <a:spcBef>
                  <a:spcPct val="0"/>
                </a:spcBef>
                <a:spcAft>
                  <a:spcPct val="0"/>
                </a:spcAft>
                <a:defRPr/>
              </a:pPr>
              <a:t>22</a:t>
            </a:fld>
            <a:endParaRPr lang="en-ZA" sz="1400" b="0" dirty="0">
              <a:solidFill>
                <a:srgbClr val="FFFFFF"/>
              </a:solidFill>
              <a:latin typeface="Franklin Gothic Book"/>
              <a:ea typeface="+mj-ea"/>
              <a:cs typeface="+mj-cs"/>
            </a:endParaRPr>
          </a:p>
        </p:txBody>
      </p:sp>
      <p:sp>
        <p:nvSpPr>
          <p:cNvPr id="4" name="Content Placeholder 3"/>
          <p:cNvSpPr>
            <a:spLocks noGrp="1"/>
          </p:cNvSpPr>
          <p:nvPr>
            <p:ph sz="quarter" idx="1"/>
          </p:nvPr>
        </p:nvSpPr>
        <p:spPr>
          <a:xfrm>
            <a:off x="1934763" y="1124744"/>
            <a:ext cx="7772400" cy="4680520"/>
          </a:xfrm>
        </p:spPr>
        <p:txBody>
          <a:bodyPr>
            <a:normAutofit/>
          </a:bodyPr>
          <a:lstStyle/>
          <a:p>
            <a:pPr lvl="1"/>
            <a:endParaRPr lang="en-ZA" dirty="0" smtClean="0"/>
          </a:p>
          <a:p>
            <a:pPr lvl="1"/>
            <a:r>
              <a:rPr lang="en-ZA" sz="2000" dirty="0">
                <a:latin typeface="Arial" panose="020B0604020202020204" pitchFamily="34" charset="0"/>
                <a:ea typeface="Times New Roman" panose="02020603050405020304" pitchFamily="18" charset="0"/>
                <a:cs typeface="Arial" panose="020B0604020202020204" pitchFamily="34" charset="0"/>
              </a:rPr>
              <a:t>Nationally, these reports culminated in 2,383 arrests and 177 guilty verdicts, with Gauteng and the Western Cape being the highest contributors to the national figures. </a:t>
            </a:r>
            <a:endParaRPr lang="en-ZA" sz="2000" dirty="0" smtClean="0">
              <a:latin typeface="Arial" panose="020B0604020202020204" pitchFamily="34" charset="0"/>
              <a:ea typeface="Times New Roman" panose="02020603050405020304" pitchFamily="18" charset="0"/>
              <a:cs typeface="Arial" panose="020B0604020202020204" pitchFamily="34" charset="0"/>
            </a:endParaRPr>
          </a:p>
          <a:p>
            <a:pPr lvl="1"/>
            <a:endParaRPr lang="en-ZA" sz="2000" dirty="0">
              <a:latin typeface="Arial" panose="020B0604020202020204" pitchFamily="34" charset="0"/>
              <a:ea typeface="Times New Roman" panose="02020603050405020304" pitchFamily="18" charset="0"/>
              <a:cs typeface="Arial" panose="020B0604020202020204" pitchFamily="34" charset="0"/>
            </a:endParaRPr>
          </a:p>
          <a:p>
            <a:pPr lvl="1"/>
            <a:r>
              <a:rPr lang="en-ZA" sz="2000" dirty="0" smtClean="0">
                <a:latin typeface="Arial" panose="020B0604020202020204" pitchFamily="34" charset="0"/>
                <a:ea typeface="Times New Roman" panose="02020603050405020304" pitchFamily="18" charset="0"/>
                <a:cs typeface="Arial" panose="020B0604020202020204" pitchFamily="34" charset="0"/>
              </a:rPr>
              <a:t>These </a:t>
            </a:r>
            <a:r>
              <a:rPr lang="en-ZA" sz="2000" dirty="0">
                <a:latin typeface="Arial" panose="020B0604020202020204" pitchFamily="34" charset="0"/>
                <a:ea typeface="Times New Roman" panose="02020603050405020304" pitchFamily="18" charset="0"/>
                <a:cs typeface="Arial" panose="020B0604020202020204" pitchFamily="34" charset="0"/>
              </a:rPr>
              <a:t>two provinces alone accounted for over 60% of all reported extortion cases in the country. </a:t>
            </a:r>
            <a:endParaRPr lang="en-ZA" sz="2000" dirty="0" smtClean="0">
              <a:latin typeface="Arial" panose="020B0604020202020204" pitchFamily="34" charset="0"/>
              <a:ea typeface="Times New Roman" panose="02020603050405020304" pitchFamily="18" charset="0"/>
              <a:cs typeface="Arial" panose="020B0604020202020204" pitchFamily="34" charset="0"/>
            </a:endParaRPr>
          </a:p>
          <a:p>
            <a:pPr lvl="1"/>
            <a:r>
              <a:rPr lang="en-ZA" sz="2000" dirty="0" smtClean="0">
                <a:latin typeface="Arial" panose="020B0604020202020204" pitchFamily="34" charset="0"/>
                <a:cs typeface="Arial" panose="020B0604020202020204" pitchFamily="34" charset="0"/>
              </a:rPr>
              <a:t>The extortion at the </a:t>
            </a:r>
            <a:r>
              <a:rPr lang="en-ZA" sz="2000" dirty="0" smtClean="0">
                <a:latin typeface="Arial" panose="020B0604020202020204" pitchFamily="34" charset="0"/>
                <a:cs typeface="Arial" panose="020B0604020202020204" pitchFamily="34" charset="0"/>
              </a:rPr>
              <a:t>construction </a:t>
            </a:r>
            <a:r>
              <a:rPr lang="en-ZA" sz="2000" dirty="0" smtClean="0">
                <a:latin typeface="Arial" panose="020B0604020202020204" pitchFamily="34" charset="0"/>
                <a:cs typeface="Arial" panose="020B0604020202020204" pitchFamily="34" charset="0"/>
              </a:rPr>
              <a:t>site accounted for 1,89% of the reported extortion cases.</a:t>
            </a:r>
            <a:endParaRPr lang="en-ZA"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336970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9389" y="356135"/>
            <a:ext cx="11281610" cy="724961"/>
          </a:xfrm>
        </p:spPr>
        <p:txBody>
          <a:bodyPr>
            <a:noAutofit/>
          </a:bodyPr>
          <a:lstStyle/>
          <a:p>
            <a:r>
              <a:rPr lang="en-ZA" sz="4000" dirty="0">
                <a:latin typeface="Arial" panose="020B0604020202020204" pitchFamily="34" charset="0"/>
                <a:cs typeface="Arial" panose="020B0604020202020204" pitchFamily="34" charset="0"/>
              </a:rPr>
              <a:t>CENTRALIZATION OF ALL EXTORTION DOCKET</a:t>
            </a:r>
          </a:p>
        </p:txBody>
      </p:sp>
      <p:sp>
        <p:nvSpPr>
          <p:cNvPr id="3" name="Slide Number Placeholder 2"/>
          <p:cNvSpPr>
            <a:spLocks noGrp="1"/>
          </p:cNvSpPr>
          <p:nvPr>
            <p:ph type="sldNum" sz="quarter" idx="12"/>
          </p:nvPr>
        </p:nvSpPr>
        <p:spPr/>
        <p:txBody>
          <a:bodyPr/>
          <a:lstStyle/>
          <a:p>
            <a:pPr>
              <a:defRPr/>
            </a:pPr>
            <a:fld id="{6DBC77BE-3831-4392-9C72-09BFE3A5B646}" type="slidenum">
              <a:rPr lang="en-ZA" smtClean="0"/>
              <a:pPr>
                <a:defRPr/>
              </a:pPr>
              <a:t>23</a:t>
            </a:fld>
            <a:endParaRPr lang="en-ZA" dirty="0"/>
          </a:p>
        </p:txBody>
      </p:sp>
      <p:sp>
        <p:nvSpPr>
          <p:cNvPr id="4" name="Content Placeholder 3"/>
          <p:cNvSpPr>
            <a:spLocks noGrp="1"/>
          </p:cNvSpPr>
          <p:nvPr>
            <p:ph sz="quarter" idx="1"/>
          </p:nvPr>
        </p:nvSpPr>
        <p:spPr/>
        <p:txBody>
          <a:bodyPr/>
          <a:lstStyle/>
          <a:p>
            <a:endParaRPr lang="en-ZA" dirty="0" smtClean="0">
              <a:latin typeface="Arial" panose="020B0604020202020204" pitchFamily="34" charset="0"/>
              <a:cs typeface="Arial" panose="020B0604020202020204" pitchFamily="34" charset="0"/>
            </a:endParaRPr>
          </a:p>
          <a:p>
            <a:r>
              <a:rPr lang="en-ZA" sz="2000" dirty="0">
                <a:latin typeface="Arial" panose="020B0604020202020204" pitchFamily="34" charset="0"/>
                <a:cs typeface="Arial" panose="020B0604020202020204" pitchFamily="34" charset="0"/>
              </a:rPr>
              <a:t>Engagement with the Deputy National Director of Public Prosecutions on the centralisation of dockets yielded the following directive:</a:t>
            </a:r>
          </a:p>
          <a:p>
            <a:pPr lvl="1"/>
            <a:r>
              <a:rPr lang="en-ZA" sz="2000" dirty="0" smtClean="0">
                <a:latin typeface="Arial" panose="020B0604020202020204" pitchFamily="34" charset="0"/>
                <a:cs typeface="Arial" panose="020B0604020202020204" pitchFamily="34" charset="0"/>
              </a:rPr>
              <a:t>DNDPP </a:t>
            </a:r>
            <a:r>
              <a:rPr lang="en-ZA" sz="2000" dirty="0">
                <a:latin typeface="Arial" panose="020B0604020202020204" pitchFamily="34" charset="0"/>
                <a:cs typeface="Arial" panose="020B0604020202020204" pitchFamily="34" charset="0"/>
              </a:rPr>
              <a:t> </a:t>
            </a:r>
            <a:r>
              <a:rPr lang="en-ZA" sz="2000" dirty="0" smtClean="0">
                <a:latin typeface="Arial" panose="020B0604020202020204" pitchFamily="34" charset="0"/>
                <a:cs typeface="Arial" panose="020B0604020202020204" pitchFamily="34" charset="0"/>
              </a:rPr>
              <a:t>has engaged </a:t>
            </a:r>
            <a:r>
              <a:rPr lang="en-ZA" sz="2000" dirty="0">
                <a:latin typeface="Arial" panose="020B0604020202020204" pitchFamily="34" charset="0"/>
                <a:cs typeface="Arial" panose="020B0604020202020204" pitchFamily="34" charset="0"/>
              </a:rPr>
              <a:t>all </a:t>
            </a:r>
            <a:r>
              <a:rPr lang="en-ZA" sz="2000" dirty="0" smtClean="0">
                <a:latin typeface="Arial" panose="020B0604020202020204" pitchFamily="34" charset="0"/>
                <a:cs typeface="Arial" panose="020B0604020202020204" pitchFamily="34" charset="0"/>
              </a:rPr>
              <a:t>DPPs </a:t>
            </a:r>
            <a:r>
              <a:rPr lang="en-ZA" sz="2000" dirty="0">
                <a:latin typeface="Arial" panose="020B0604020202020204" pitchFamily="34" charset="0"/>
                <a:cs typeface="Arial" panose="020B0604020202020204" pitchFamily="34" charset="0"/>
              </a:rPr>
              <a:t>for </a:t>
            </a:r>
            <a:r>
              <a:rPr lang="en-ZA" sz="2000" dirty="0" smtClean="0">
                <a:latin typeface="Arial" panose="020B0604020202020204" pitchFamily="34" charset="0"/>
                <a:cs typeface="Arial" panose="020B0604020202020204" pitchFamily="34" charset="0"/>
              </a:rPr>
              <a:t>prosecutorial guided investigation.</a:t>
            </a:r>
          </a:p>
          <a:p>
            <a:pPr lvl="1"/>
            <a:r>
              <a:rPr lang="en-ZA" sz="2000" dirty="0">
                <a:latin typeface="Arial" panose="020B0604020202020204" pitchFamily="34" charset="0"/>
                <a:cs typeface="Arial" panose="020B0604020202020204" pitchFamily="34" charset="0"/>
              </a:rPr>
              <a:t>All outstanding extortions dockets </a:t>
            </a:r>
            <a:r>
              <a:rPr lang="en-ZA" sz="2000" dirty="0" smtClean="0">
                <a:latin typeface="Arial" panose="020B0604020202020204" pitchFamily="34" charset="0"/>
                <a:cs typeface="Arial" panose="020B0604020202020204" pitchFamily="34" charset="0"/>
              </a:rPr>
              <a:t>are presented </a:t>
            </a:r>
            <a:r>
              <a:rPr lang="en-ZA" sz="2000" dirty="0">
                <a:latin typeface="Arial" panose="020B0604020202020204" pitchFamily="34" charset="0"/>
                <a:cs typeface="Arial" panose="020B0604020202020204" pitchFamily="34" charset="0"/>
              </a:rPr>
              <a:t>to the NPA </a:t>
            </a:r>
            <a:r>
              <a:rPr lang="en-ZA" sz="2000" dirty="0" smtClean="0">
                <a:latin typeface="Arial" panose="020B0604020202020204" pitchFamily="34" charset="0"/>
                <a:cs typeface="Arial" panose="020B0604020202020204" pitchFamily="34" charset="0"/>
              </a:rPr>
              <a:t>.</a:t>
            </a:r>
            <a:endParaRPr lang="en-ZA" sz="2000" dirty="0">
              <a:latin typeface="Arial" panose="020B0604020202020204" pitchFamily="34" charset="0"/>
              <a:cs typeface="Arial" panose="020B0604020202020204" pitchFamily="34" charset="0"/>
            </a:endParaRPr>
          </a:p>
          <a:p>
            <a:pPr lvl="1"/>
            <a:r>
              <a:rPr lang="en-ZA" sz="2000" dirty="0" smtClean="0">
                <a:latin typeface="Arial" panose="020B0604020202020204" pitchFamily="34" charset="0"/>
                <a:cs typeface="Arial" panose="020B0604020202020204" pitchFamily="34" charset="0"/>
              </a:rPr>
              <a:t>There is continues </a:t>
            </a:r>
            <a:r>
              <a:rPr lang="en-ZA" sz="2000" dirty="0" smtClean="0">
                <a:latin typeface="Arial" panose="020B0604020202020204" pitchFamily="34" charset="0"/>
                <a:cs typeface="Arial" panose="020B0604020202020204" pitchFamily="34" charset="0"/>
              </a:rPr>
              <a:t>engagement </a:t>
            </a:r>
            <a:r>
              <a:rPr lang="en-ZA" sz="2000" dirty="0">
                <a:latin typeface="Arial" panose="020B0604020202020204" pitchFamily="34" charset="0"/>
                <a:cs typeface="Arial" panose="020B0604020202020204" pitchFamily="34" charset="0"/>
              </a:rPr>
              <a:t>based on the outcome of the docket analysis</a:t>
            </a:r>
            <a:r>
              <a:rPr lang="en-ZA" sz="2000" dirty="0" smtClean="0">
                <a:latin typeface="Arial" panose="020B0604020202020204" pitchFamily="34" charset="0"/>
                <a:cs typeface="Arial" panose="020B0604020202020204" pitchFamily="34" charset="0"/>
              </a:rPr>
              <a:t>.</a:t>
            </a:r>
            <a:endParaRPr lang="en-ZA"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33042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ZA" dirty="0" smtClean="0"/>
              <a:t/>
            </a:r>
            <a:br>
              <a:rPr lang="en-ZA" dirty="0" smtClean="0"/>
            </a:br>
            <a:r>
              <a:rPr lang="en-ZA" dirty="0" smtClean="0"/>
              <a:t/>
            </a:r>
            <a:br>
              <a:rPr lang="en-ZA" dirty="0" smtClean="0"/>
            </a:br>
            <a:r>
              <a:rPr lang="en-ZA" dirty="0" smtClean="0"/>
              <a:t/>
            </a:r>
            <a:br>
              <a:rPr lang="en-ZA" dirty="0" smtClean="0"/>
            </a:br>
            <a:r>
              <a:rPr lang="en-ZA" dirty="0">
                <a:latin typeface="Arial" panose="020B0604020202020204" pitchFamily="34" charset="0"/>
                <a:cs typeface="Arial" panose="020B0604020202020204" pitchFamily="34" charset="0"/>
              </a:rPr>
              <a:t>INTERVENTIONS AT HOTSPOT AREAS</a:t>
            </a:r>
            <a:r>
              <a:rPr lang="en-ZA" dirty="0" smtClean="0"/>
              <a:t/>
            </a:r>
            <a:br>
              <a:rPr lang="en-ZA" dirty="0" smtClean="0"/>
            </a:br>
            <a:r>
              <a:rPr lang="en-ZA" dirty="0" smtClean="0"/>
              <a:t/>
            </a:r>
            <a:br>
              <a:rPr lang="en-ZA" dirty="0" smtClean="0"/>
            </a:br>
            <a:endParaRPr lang="en-ZA" dirty="0">
              <a:latin typeface="Arial" panose="020B0604020202020204" pitchFamily="34" charset="0"/>
              <a:cs typeface="Arial" panose="020B0604020202020204" pitchFamily="34" charset="0"/>
            </a:endParaRPr>
          </a:p>
        </p:txBody>
      </p:sp>
      <p:sp>
        <p:nvSpPr>
          <p:cNvPr id="6" name="Slide Number Placeholder 2"/>
          <p:cNvSpPr>
            <a:spLocks noGrp="1"/>
          </p:cNvSpPr>
          <p:nvPr>
            <p:ph type="sldNum" sz="quarter" idx="12"/>
          </p:nvPr>
        </p:nvSpPr>
        <p:spPr/>
        <p:txBody>
          <a:bodyPr/>
          <a:lstStyle/>
          <a:p>
            <a:fld id="{6DBC77BE-3831-4392-9C72-09BFE3A5B646}" type="slidenum">
              <a:rPr lang="en-ZA" smtClean="0"/>
              <a:pPr/>
              <a:t>24</a:t>
            </a:fld>
            <a:endParaRPr lang="en-ZA" dirty="0"/>
          </a:p>
        </p:txBody>
      </p:sp>
      <p:sp>
        <p:nvSpPr>
          <p:cNvPr id="9" name="Content Placeholder 8"/>
          <p:cNvSpPr>
            <a:spLocks noGrp="1"/>
          </p:cNvSpPr>
          <p:nvPr>
            <p:ph sz="quarter" idx="1"/>
          </p:nvPr>
        </p:nvSpPr>
        <p:spPr>
          <a:xfrm>
            <a:off x="336884" y="1395663"/>
            <a:ext cx="11474119" cy="4843212"/>
          </a:xfrm>
        </p:spPr>
        <p:txBody>
          <a:bodyPr/>
          <a:lstStyle/>
          <a:p>
            <a:pPr marL="0" lvl="0" indent="0">
              <a:buNone/>
            </a:pPr>
            <a:endParaRPr lang="en-ZA" b="1" dirty="0" smtClean="0"/>
          </a:p>
          <a:p>
            <a:pPr lvl="0"/>
            <a:r>
              <a:rPr lang="en-ZA" sz="2000" b="1" dirty="0">
                <a:latin typeface="Arial" panose="020B0604020202020204" pitchFamily="34" charset="0"/>
                <a:cs typeface="Arial" panose="020B0604020202020204" pitchFamily="34" charset="0"/>
              </a:rPr>
              <a:t>Operation </a:t>
            </a:r>
            <a:r>
              <a:rPr lang="en-ZA" sz="2000" b="1" dirty="0" err="1">
                <a:latin typeface="Arial" panose="020B0604020202020204" pitchFamily="34" charset="0"/>
                <a:cs typeface="Arial" panose="020B0604020202020204" pitchFamily="34" charset="0"/>
              </a:rPr>
              <a:t>Silapha</a:t>
            </a:r>
            <a:r>
              <a:rPr lang="en-ZA" sz="2000" b="1" dirty="0">
                <a:latin typeface="Arial" panose="020B0604020202020204" pitchFamily="34" charset="0"/>
                <a:cs typeface="Arial" panose="020B0604020202020204" pitchFamily="34" charset="0"/>
              </a:rPr>
              <a:t> Eastern Cape</a:t>
            </a:r>
            <a:r>
              <a:rPr lang="en-ZA" sz="2000" b="1" dirty="0" smtClean="0">
                <a:latin typeface="Arial" panose="020B0604020202020204" pitchFamily="34" charset="0"/>
                <a:cs typeface="Arial" panose="020B0604020202020204" pitchFamily="34" charset="0"/>
              </a:rPr>
              <a:t>:</a:t>
            </a:r>
          </a:p>
          <a:p>
            <a:pPr lvl="0"/>
            <a:endParaRPr lang="en-ZA" sz="2000" dirty="0">
              <a:latin typeface="Arial" panose="020B0604020202020204" pitchFamily="34" charset="0"/>
              <a:cs typeface="Arial" panose="020B0604020202020204" pitchFamily="34" charset="0"/>
            </a:endParaRPr>
          </a:p>
          <a:p>
            <a:pPr lvl="1"/>
            <a:r>
              <a:rPr lang="en-ZA" sz="2000" dirty="0">
                <a:latin typeface="Arial" panose="020B0604020202020204" pitchFamily="34" charset="0"/>
                <a:cs typeface="Arial" panose="020B0604020202020204" pitchFamily="34" charset="0"/>
              </a:rPr>
              <a:t>National multidisciplinary deployment based on the five pillar approach in Nelson Mandela bay and OR Tambo.</a:t>
            </a:r>
          </a:p>
          <a:p>
            <a:pPr lvl="1"/>
            <a:r>
              <a:rPr lang="en-ZA" sz="2000" dirty="0">
                <a:latin typeface="Arial" panose="020B0604020202020204" pitchFamily="34" charset="0"/>
                <a:cs typeface="Arial" panose="020B0604020202020204" pitchFamily="34" charset="0"/>
              </a:rPr>
              <a:t>104 members deployed (including detectives and crime intelligence). </a:t>
            </a:r>
          </a:p>
          <a:p>
            <a:pPr lvl="1"/>
            <a:r>
              <a:rPr lang="en-ZA" sz="2000" dirty="0">
                <a:latin typeface="Arial" panose="020B0604020202020204" pitchFamily="34" charset="0"/>
                <a:cs typeface="Arial" panose="020B0604020202020204" pitchFamily="34" charset="0"/>
              </a:rPr>
              <a:t> Key objective: Threat stabilization with arrests.</a:t>
            </a:r>
          </a:p>
          <a:p>
            <a:pPr lvl="1"/>
            <a:r>
              <a:rPr lang="en-ZA" sz="2000" dirty="0">
                <a:latin typeface="Arial" panose="020B0604020202020204" pitchFamily="34" charset="0"/>
                <a:cs typeface="Arial" panose="020B0604020202020204" pitchFamily="34" charset="0"/>
              </a:rPr>
              <a:t> Successes recorded: seizures and arrests.</a:t>
            </a:r>
          </a:p>
        </p:txBody>
      </p:sp>
    </p:spTree>
    <p:extLst>
      <p:ext uri="{BB962C8B-B14F-4D97-AF65-F5344CB8AC3E}">
        <p14:creationId xmlns:p14="http://schemas.microsoft.com/office/powerpoint/2010/main" val="41482463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651" y="347413"/>
            <a:ext cx="11377612" cy="730445"/>
          </a:xfrm>
        </p:spPr>
        <p:txBody>
          <a:bodyPr>
            <a:normAutofit/>
          </a:bodyPr>
          <a:lstStyle/>
          <a:p>
            <a:r>
              <a:rPr lang="en-ZA" sz="4000" dirty="0" smtClean="0">
                <a:latin typeface="Arial" panose="020B0604020202020204" pitchFamily="34" charset="0"/>
                <a:cs typeface="Arial" panose="020B0604020202020204" pitchFamily="34" charset="0"/>
              </a:rPr>
              <a:t>Extortion Hotline</a:t>
            </a:r>
            <a:endParaRPr lang="en-ZA" sz="4000" dirty="0">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pPr lvl="0"/>
            <a:fld id="{563C8CFE-64EE-4520-A88C-EC7CB9CF2026}" type="slidenum">
              <a:rPr lang="en-ZA" noProof="0" smtClean="0"/>
              <a:pPr lvl="0"/>
              <a:t>25</a:t>
            </a:fld>
            <a:endParaRPr lang="en-ZA" noProof="0" dirty="0"/>
          </a:p>
        </p:txBody>
      </p:sp>
      <p:sp>
        <p:nvSpPr>
          <p:cNvPr id="4" name="Content Placeholder 3"/>
          <p:cNvSpPr>
            <a:spLocks noGrp="1"/>
          </p:cNvSpPr>
          <p:nvPr>
            <p:ph sz="quarter" idx="1"/>
          </p:nvPr>
        </p:nvSpPr>
        <p:spPr/>
        <p:txBody>
          <a:bodyPr>
            <a:normAutofit/>
          </a:bodyPr>
          <a:lstStyle/>
          <a:p>
            <a:pPr marL="0" lvl="1" indent="0">
              <a:buClr>
                <a:srgbClr val="9B2D1F"/>
              </a:buClr>
              <a:buNone/>
            </a:pPr>
            <a:endParaRPr lang="en-ZA" dirty="0" smtClean="0">
              <a:solidFill>
                <a:srgbClr val="FF0000"/>
              </a:solidFill>
            </a:endParaRPr>
          </a:p>
          <a:p>
            <a:pPr marL="357188" indent="-174625" algn="just">
              <a:buClr>
                <a:srgbClr val="9B2D1F"/>
              </a:buClr>
              <a:buNone/>
            </a:pPr>
            <a:r>
              <a:rPr lang="en-ZA" sz="1800" dirty="0" smtClean="0">
                <a:latin typeface="Arial" panose="020B0604020202020204" pitchFamily="34" charset="0"/>
                <a:cs typeface="Arial" panose="020B0604020202020204" pitchFamily="34" charset="0"/>
              </a:rPr>
              <a:t>   </a:t>
            </a:r>
            <a:r>
              <a:rPr lang="en-ZA" sz="2000" dirty="0" smtClean="0">
                <a:latin typeface="Arial" panose="020B0604020202020204" pitchFamily="34" charset="0"/>
                <a:cs typeface="Arial" panose="020B0604020202020204" pitchFamily="34" charset="0"/>
              </a:rPr>
              <a:t>National </a:t>
            </a:r>
            <a:r>
              <a:rPr lang="en-ZA" sz="2000" dirty="0">
                <a:latin typeface="Arial" panose="020B0604020202020204" pitchFamily="34" charset="0"/>
                <a:cs typeface="Arial" panose="020B0604020202020204" pitchFamily="34" charset="0"/>
              </a:rPr>
              <a:t>Hotline was established on 28 October 2024, </a:t>
            </a:r>
            <a:r>
              <a:rPr lang="en-ZA" sz="2000" dirty="0" smtClean="0">
                <a:latin typeface="Arial" panose="020B0604020202020204" pitchFamily="34" charset="0"/>
                <a:cs typeface="Arial" panose="020B0604020202020204" pitchFamily="34" charset="0"/>
              </a:rPr>
              <a:t>Western </a:t>
            </a:r>
            <a:r>
              <a:rPr lang="en-ZA" sz="2000" dirty="0">
                <a:latin typeface="Arial" panose="020B0604020202020204" pitchFamily="34" charset="0"/>
                <a:cs typeface="Arial" panose="020B0604020202020204" pitchFamily="34" charset="0"/>
              </a:rPr>
              <a:t>Cape Hotline </a:t>
            </a:r>
            <a:r>
              <a:rPr lang="en-ZA" sz="2000" dirty="0" smtClean="0">
                <a:latin typeface="Arial" panose="020B0604020202020204" pitchFamily="34" charset="0"/>
                <a:cs typeface="Arial" panose="020B0604020202020204" pitchFamily="34" charset="0"/>
              </a:rPr>
              <a:t> was established on </a:t>
            </a:r>
            <a:r>
              <a:rPr lang="en-ZA" sz="2000" dirty="0">
                <a:latin typeface="Arial" panose="020B0604020202020204" pitchFamily="34" charset="0"/>
                <a:cs typeface="Arial" panose="020B0604020202020204" pitchFamily="34" charset="0"/>
              </a:rPr>
              <a:t>1 April </a:t>
            </a:r>
            <a:r>
              <a:rPr lang="en-ZA" sz="2000" dirty="0" smtClean="0">
                <a:latin typeface="Arial" panose="020B0604020202020204" pitchFamily="34" charset="0"/>
                <a:cs typeface="Arial" panose="020B0604020202020204" pitchFamily="34" charset="0"/>
              </a:rPr>
              <a:t>2024 </a:t>
            </a:r>
            <a:r>
              <a:rPr lang="en-ZA" sz="2000" dirty="0">
                <a:latin typeface="Arial" panose="020B0604020202020204" pitchFamily="34" charset="0"/>
                <a:cs typeface="Arial" panose="020B0604020202020204" pitchFamily="34" charset="0"/>
              </a:rPr>
              <a:t>and Eastern Cape Hotline was </a:t>
            </a:r>
            <a:r>
              <a:rPr lang="en-ZA" sz="2000" dirty="0" smtClean="0">
                <a:latin typeface="Arial" panose="020B0604020202020204" pitchFamily="34" charset="0"/>
                <a:cs typeface="Arial" panose="020B0604020202020204" pitchFamily="34" charset="0"/>
              </a:rPr>
              <a:t>established </a:t>
            </a:r>
            <a:r>
              <a:rPr lang="en-ZA" sz="2000" dirty="0">
                <a:latin typeface="Arial" panose="020B0604020202020204" pitchFamily="34" charset="0"/>
                <a:cs typeface="Arial" panose="020B0604020202020204" pitchFamily="34" charset="0"/>
              </a:rPr>
              <a:t>on 23 August </a:t>
            </a:r>
            <a:r>
              <a:rPr lang="en-ZA" sz="2000" dirty="0" smtClean="0">
                <a:latin typeface="Arial" panose="020B0604020202020204" pitchFamily="34" charset="0"/>
                <a:cs typeface="Arial" panose="020B0604020202020204" pitchFamily="34" charset="0"/>
              </a:rPr>
              <a:t>2024.</a:t>
            </a:r>
          </a:p>
          <a:p>
            <a:pPr marL="269875" indent="0">
              <a:buClr>
                <a:srgbClr val="9B2D1F"/>
              </a:buClr>
              <a:buNone/>
            </a:pPr>
            <a:r>
              <a:rPr lang="en-ZA" sz="2000" dirty="0" smtClean="0">
                <a:latin typeface="Arial" panose="020B0604020202020204" pitchFamily="34" charset="0"/>
                <a:cs typeface="Arial" panose="020B0604020202020204" pitchFamily="34" charset="0"/>
              </a:rPr>
              <a:t> The hotline were introduced to facilitate speedy reporting and response to incidents</a:t>
            </a:r>
            <a:r>
              <a:rPr lang="en-ZA" sz="2000" dirty="0" smtClean="0">
                <a:solidFill>
                  <a:srgbClr val="FF0000"/>
                </a:solidFill>
                <a:latin typeface="Arial" panose="020B0604020202020204" pitchFamily="34" charset="0"/>
                <a:cs typeface="Arial" panose="020B0604020202020204" pitchFamily="34" charset="0"/>
              </a:rPr>
              <a:t>.</a:t>
            </a:r>
            <a:endParaRPr lang="en-ZA" sz="2000" dirty="0">
              <a:solidFill>
                <a:srgbClr val="FF0000"/>
              </a:solidFill>
              <a:latin typeface="Arial" panose="020B0604020202020204" pitchFamily="34" charset="0"/>
              <a:cs typeface="Arial" panose="020B0604020202020204" pitchFamily="34" charset="0"/>
            </a:endParaRPr>
          </a:p>
          <a:p>
            <a:pPr marL="357188" lvl="1" indent="-230188">
              <a:buClr>
                <a:srgbClr val="9B2D1F"/>
              </a:buClr>
              <a:buNone/>
            </a:pPr>
            <a:r>
              <a:rPr lang="en-ZA" sz="2000" dirty="0" smtClean="0">
                <a:latin typeface="Arial" panose="020B0604020202020204" pitchFamily="34" charset="0"/>
                <a:cs typeface="Arial" panose="020B0604020202020204" pitchFamily="34" charset="0"/>
              </a:rPr>
              <a:t>   The hotline resulted in arrests of several suspects and averting stoppages of the projects.  	 However there is challenges experienced by the hotline of prank calls , people verifying the       hotline number and reporting of extortion unrelated cases</a:t>
            </a:r>
          </a:p>
          <a:p>
            <a:pPr marL="357188" lvl="1" indent="0">
              <a:buClr>
                <a:srgbClr val="9B2D1F"/>
              </a:buClr>
              <a:buNone/>
            </a:pPr>
            <a:r>
              <a:rPr lang="en-ZA" sz="2000" dirty="0" smtClean="0">
                <a:latin typeface="Arial" panose="020B0604020202020204" pitchFamily="34" charset="0"/>
                <a:cs typeface="Arial" panose="020B0604020202020204" pitchFamily="34" charset="0"/>
              </a:rPr>
              <a:t>For an example during the financial year 2024 /2025  in the Eastern Cape province a total of    5119 calls were received of which 3049 were </a:t>
            </a:r>
            <a:r>
              <a:rPr lang="en-ZA" sz="2000" dirty="0" smtClean="0">
                <a:latin typeface="Arial" panose="020B0604020202020204" pitchFamily="34" charset="0"/>
                <a:cs typeface="Arial" panose="020B0604020202020204" pitchFamily="34" charset="0"/>
              </a:rPr>
              <a:t>false calls,1614 </a:t>
            </a:r>
            <a:r>
              <a:rPr lang="en-ZA" sz="2000" dirty="0" smtClean="0">
                <a:latin typeface="Arial" panose="020B0604020202020204" pitchFamily="34" charset="0"/>
                <a:cs typeface="Arial" panose="020B0604020202020204" pitchFamily="34" charset="0"/>
              </a:rPr>
              <a:t>verification calls and 767 extortion   unrelated </a:t>
            </a:r>
            <a:r>
              <a:rPr lang="en-ZA" sz="2000" dirty="0" smtClean="0">
                <a:latin typeface="Arial" panose="020B0604020202020204" pitchFamily="34" charset="0"/>
                <a:cs typeface="Arial" panose="020B0604020202020204" pitchFamily="34" charset="0"/>
              </a:rPr>
              <a:t>incident.</a:t>
            </a:r>
            <a:endParaRPr lang="en-ZA"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074183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ZA" sz="4000" dirty="0">
                <a:latin typeface="Arial" panose="020B0604020202020204" pitchFamily="34" charset="0"/>
                <a:cs typeface="Arial" panose="020B0604020202020204" pitchFamily="34" charset="0"/>
              </a:rPr>
              <a:t>MEASURES TO BE EFFECTED AGAINST PRANK CALLS </a:t>
            </a:r>
          </a:p>
        </p:txBody>
      </p:sp>
      <p:sp>
        <p:nvSpPr>
          <p:cNvPr id="3" name="Slide Number Placeholder 2"/>
          <p:cNvSpPr>
            <a:spLocks noGrp="1"/>
          </p:cNvSpPr>
          <p:nvPr>
            <p:ph type="sldNum" sz="quarter" idx="12"/>
          </p:nvPr>
        </p:nvSpPr>
        <p:spPr/>
        <p:txBody>
          <a:bodyPr/>
          <a:lstStyle/>
          <a:p>
            <a:pPr>
              <a:defRPr/>
            </a:pPr>
            <a:fld id="{6DBC77BE-3831-4392-9C72-09BFE3A5B646}" type="slidenum">
              <a:rPr lang="en-ZA" smtClean="0"/>
              <a:pPr>
                <a:defRPr/>
              </a:pPr>
              <a:t>26</a:t>
            </a:fld>
            <a:endParaRPr lang="en-ZA" dirty="0"/>
          </a:p>
        </p:txBody>
      </p:sp>
      <p:sp>
        <p:nvSpPr>
          <p:cNvPr id="4" name="Content Placeholder 3"/>
          <p:cNvSpPr>
            <a:spLocks noGrp="1"/>
          </p:cNvSpPr>
          <p:nvPr>
            <p:ph sz="quarter" idx="1"/>
          </p:nvPr>
        </p:nvSpPr>
        <p:spPr/>
        <p:txBody>
          <a:bodyPr>
            <a:normAutofit fontScale="92500" lnSpcReduction="10000"/>
          </a:bodyPr>
          <a:lstStyle/>
          <a:p>
            <a:pPr marL="0" indent="0">
              <a:spcAft>
                <a:spcPts val="0"/>
              </a:spcAft>
              <a:buNone/>
            </a:pPr>
            <a:r>
              <a:rPr lang="en-ZA" sz="2400" dirty="0">
                <a:latin typeface="Arial" panose="020B0604020202020204" pitchFamily="34" charset="0"/>
                <a:ea typeface="Calibri" panose="020F0502020204030204" pitchFamily="34" charset="0"/>
                <a:cs typeface="Arial" panose="020B0604020202020204" pitchFamily="34" charset="0"/>
              </a:rPr>
              <a:t>Public Awareness Campaigns</a:t>
            </a:r>
          </a:p>
          <a:p>
            <a:pPr>
              <a:spcAft>
                <a:spcPts val="0"/>
              </a:spcAft>
            </a:pPr>
            <a:r>
              <a:rPr lang="en-ZA" sz="2400" dirty="0">
                <a:latin typeface="Arial" panose="020B0604020202020204" pitchFamily="34" charset="0"/>
                <a:ea typeface="Calibri" panose="020F0502020204030204" pitchFamily="34" charset="0"/>
                <a:cs typeface="Arial" panose="020B0604020202020204" pitchFamily="34" charset="0"/>
              </a:rPr>
              <a:t>Educate the Public: SAPS Corporate Communication and Liaison will continuously Launch public awareness campaigns emphasizing the seriousness of prank calls to emergency lines and the potential legal consequences (such as fines or imprisonment).</a:t>
            </a:r>
          </a:p>
          <a:p>
            <a:pPr>
              <a:spcAft>
                <a:spcPts val="0"/>
              </a:spcAft>
            </a:pPr>
            <a:r>
              <a:rPr lang="en-ZA" sz="2400" dirty="0">
                <a:latin typeface="Arial" panose="020B0604020202020204" pitchFamily="34" charset="0"/>
                <a:ea typeface="Calibri" panose="020F0502020204030204" pitchFamily="34" charset="0"/>
                <a:cs typeface="Arial" panose="020B0604020202020204" pitchFamily="34" charset="0"/>
              </a:rPr>
              <a:t>Public awareness is key because prankster and children may think of it as a joke when in fact it violates certain codes that should have legal consequences.</a:t>
            </a:r>
          </a:p>
          <a:p>
            <a:pPr>
              <a:spcAft>
                <a:spcPts val="0"/>
              </a:spcAft>
            </a:pPr>
            <a:r>
              <a:rPr lang="en-ZA" sz="2400" dirty="0">
                <a:latin typeface="Arial" panose="020B0604020202020204" pitchFamily="34" charset="0"/>
                <a:ea typeface="Calibri" panose="020F0502020204030204" pitchFamily="34" charset="0"/>
                <a:cs typeface="Arial" panose="020B0604020202020204" pitchFamily="34" charset="0"/>
              </a:rPr>
              <a:t>Use Social Media: Use social media platforms to spread the message that prank calling is illegal and dangerous, possibly leading to significant penalties.</a:t>
            </a:r>
          </a:p>
          <a:p>
            <a:pPr>
              <a:spcAft>
                <a:spcPts val="0"/>
              </a:spcAft>
            </a:pPr>
            <a:r>
              <a:rPr lang="en-ZA" sz="2400" dirty="0">
                <a:latin typeface="Arial" panose="020B0604020202020204" pitchFamily="34" charset="0"/>
                <a:ea typeface="Calibri" panose="020F0502020204030204" pitchFamily="34" charset="0"/>
                <a:cs typeface="Arial" panose="020B0604020202020204" pitchFamily="34" charset="0"/>
              </a:rPr>
              <a:t>Marketing the hotline as well as the dangers of pranking will also assist in deterring the pranksters.</a:t>
            </a:r>
          </a:p>
          <a:p>
            <a:pPr>
              <a:spcAft>
                <a:spcPts val="0"/>
              </a:spcAft>
            </a:pPr>
            <a:r>
              <a:rPr lang="en-ZA" sz="2400" dirty="0">
                <a:latin typeface="Arial" panose="020B0604020202020204" pitchFamily="34" charset="0"/>
                <a:ea typeface="Calibri" panose="020F0502020204030204" pitchFamily="34" charset="0"/>
                <a:cs typeface="Arial" panose="020B0604020202020204" pitchFamily="34" charset="0"/>
              </a:rPr>
              <a:t>Using internal Communication, Broadcast as well as Media Relations, we </a:t>
            </a:r>
            <a:r>
              <a:rPr lang="en-ZA" sz="2400" dirty="0" smtClean="0">
                <a:latin typeface="Arial" panose="020B0604020202020204" pitchFamily="34" charset="0"/>
                <a:ea typeface="Calibri" panose="020F0502020204030204" pitchFamily="34" charset="0"/>
                <a:cs typeface="Arial" panose="020B0604020202020204" pitchFamily="34" charset="0"/>
              </a:rPr>
              <a:t>have put strict measures to deal </a:t>
            </a:r>
            <a:r>
              <a:rPr lang="en-ZA" sz="2400" dirty="0">
                <a:latin typeface="Arial" panose="020B0604020202020204" pitchFamily="34" charset="0"/>
                <a:ea typeface="Calibri" panose="020F0502020204030204" pitchFamily="34" charset="0"/>
                <a:cs typeface="Arial" panose="020B0604020202020204" pitchFamily="34" charset="0"/>
              </a:rPr>
              <a:t>with prankster on all our speeches and media statements that relate to the use of the Hotlines.</a:t>
            </a:r>
          </a:p>
          <a:p>
            <a:pPr>
              <a:spcAft>
                <a:spcPts val="0"/>
              </a:spcAft>
            </a:pPr>
            <a:r>
              <a:rPr lang="en-ZA" sz="2400" dirty="0">
                <a:latin typeface="Arial" panose="020B0604020202020204" pitchFamily="34" charset="0"/>
                <a:ea typeface="Calibri" panose="020F0502020204030204" pitchFamily="34" charset="0"/>
                <a:cs typeface="Arial" panose="020B0604020202020204" pitchFamily="34" charset="0"/>
              </a:rPr>
              <a:t> </a:t>
            </a:r>
          </a:p>
          <a:p>
            <a:pPr>
              <a:spcAft>
                <a:spcPts val="0"/>
              </a:spcAft>
            </a:pPr>
            <a:endParaRPr lang="en-ZA" dirty="0"/>
          </a:p>
        </p:txBody>
      </p:sp>
    </p:spTree>
    <p:extLst>
      <p:ext uri="{BB962C8B-B14F-4D97-AF65-F5344CB8AC3E}">
        <p14:creationId xmlns:p14="http://schemas.microsoft.com/office/powerpoint/2010/main" val="20894891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9389" y="555027"/>
            <a:ext cx="10906225" cy="522831"/>
          </a:xfrm>
        </p:spPr>
        <p:txBody>
          <a:bodyPr>
            <a:noAutofit/>
          </a:bodyPr>
          <a:lstStyle/>
          <a:p>
            <a:r>
              <a:rPr lang="en-ZA" sz="3600" dirty="0" smtClean="0">
                <a:latin typeface="Arial" panose="020B0604020202020204" pitchFamily="34" charset="0"/>
                <a:cs typeface="Arial" panose="020B0604020202020204" pitchFamily="34" charset="0"/>
              </a:rPr>
              <a:t>Background kidnapping</a:t>
            </a:r>
            <a:endParaRPr lang="en-Z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a:bodyPr>
          <a:lstStyle/>
          <a:p>
            <a:r>
              <a:rPr lang="en-ZA" dirty="0" smtClean="0">
                <a:latin typeface="Arial" panose="020B0604020202020204" pitchFamily="34" charset="0"/>
                <a:cs typeface="Arial" panose="020B0604020202020204" pitchFamily="34" charset="0"/>
              </a:rPr>
              <a:t>Incidents of kidnappings related matter increases annually.</a:t>
            </a:r>
          </a:p>
          <a:p>
            <a:r>
              <a:rPr lang="en-ZA" dirty="0" smtClean="0">
                <a:latin typeface="Arial" panose="020B0604020202020204" pitchFamily="34" charset="0"/>
                <a:cs typeface="Arial" panose="020B0604020202020204" pitchFamily="34" charset="0"/>
              </a:rPr>
              <a:t>Vulnerable people are targeted including business people.</a:t>
            </a:r>
          </a:p>
          <a:p>
            <a:r>
              <a:rPr lang="en-ZA" dirty="0" smtClean="0">
                <a:latin typeface="Arial" panose="020B0604020202020204" pitchFamily="34" charset="0"/>
                <a:cs typeface="Arial" panose="020B0604020202020204" pitchFamily="34" charset="0"/>
              </a:rPr>
              <a:t>Majority of cases are committed for ransom, that benefits </a:t>
            </a:r>
            <a:r>
              <a:rPr lang="en-ZA" dirty="0" smtClean="0">
                <a:latin typeface="Arial" panose="020B0604020202020204" pitchFamily="34" charset="0"/>
                <a:cs typeface="Arial" panose="020B0604020202020204" pitchFamily="34" charset="0"/>
              </a:rPr>
              <a:t>perpetrators. </a:t>
            </a:r>
            <a:endParaRPr lang="en-ZA" dirty="0" smtClean="0">
              <a:latin typeface="Arial" panose="020B0604020202020204" pitchFamily="34" charset="0"/>
              <a:cs typeface="Arial" panose="020B0604020202020204" pitchFamily="34" charset="0"/>
            </a:endParaRPr>
          </a:p>
          <a:p>
            <a:r>
              <a:rPr lang="en-ZA" dirty="0" smtClean="0">
                <a:latin typeface="Arial" panose="020B0604020202020204" pitchFamily="34" charset="0"/>
                <a:cs typeface="Arial" panose="020B0604020202020204" pitchFamily="34" charset="0"/>
              </a:rPr>
              <a:t>Kidnapping is associated with deception and violent crime in South Africa e.g. exrtotion,murder,assault.</a:t>
            </a:r>
          </a:p>
          <a:p>
            <a:r>
              <a:rPr lang="en-ZA" dirty="0" smtClean="0">
                <a:latin typeface="Arial" panose="020B0604020202020204" pitchFamily="34" charset="0"/>
                <a:cs typeface="Arial" panose="020B0604020202020204" pitchFamily="34" charset="0"/>
              </a:rPr>
              <a:t>It involves all nationalities both suspects and victims.</a:t>
            </a:r>
          </a:p>
          <a:p>
            <a:r>
              <a:rPr lang="en-ZA" dirty="0" smtClean="0">
                <a:latin typeface="Arial" panose="020B0604020202020204" pitchFamily="34" charset="0"/>
                <a:cs typeface="Arial" panose="020B0604020202020204" pitchFamily="34" charset="0"/>
              </a:rPr>
              <a:t>Kidnapping is committed by organised groups that involves two or more people. </a:t>
            </a:r>
          </a:p>
          <a:p>
            <a:r>
              <a:rPr lang="en-ZA" dirty="0" smtClean="0">
                <a:latin typeface="Arial" panose="020B0604020202020204" pitchFamily="34" charset="0"/>
                <a:cs typeface="Arial" panose="020B0604020202020204" pitchFamily="34" charset="0"/>
              </a:rPr>
              <a:t>Kidnapping is motivated by </a:t>
            </a:r>
            <a:r>
              <a:rPr lang="en-ZA" dirty="0" smtClean="0">
                <a:latin typeface="Arial" panose="020B0604020202020204" pitchFamily="34" charset="0"/>
                <a:cs typeface="Arial" panose="020B0604020202020204" pitchFamily="34" charset="0"/>
              </a:rPr>
              <a:t>a need </a:t>
            </a:r>
            <a:r>
              <a:rPr lang="en-ZA" dirty="0" smtClean="0">
                <a:latin typeface="Arial" panose="020B0604020202020204" pitchFamily="34" charset="0"/>
                <a:cs typeface="Arial" panose="020B0604020202020204" pitchFamily="34" charset="0"/>
              </a:rPr>
              <a:t>for </a:t>
            </a:r>
            <a:r>
              <a:rPr lang="en-ZA" dirty="0" smtClean="0">
                <a:latin typeface="Arial" panose="020B0604020202020204" pitchFamily="34" charset="0"/>
                <a:cs typeface="Arial" panose="020B0604020202020204" pitchFamily="34" charset="0"/>
              </a:rPr>
              <a:t>revenge or cash and it is also associated with other  motives.</a:t>
            </a:r>
            <a:endParaRPr lang="en-ZA" dirty="0" smtClean="0">
              <a:latin typeface="Arial" panose="020B0604020202020204" pitchFamily="34" charset="0"/>
              <a:cs typeface="Arial" panose="020B0604020202020204" pitchFamily="34" charset="0"/>
            </a:endParaRPr>
          </a:p>
          <a:p>
            <a:endParaRPr lang="en-ZA"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70AAA570-3596-44A9-950A-E638EE719369}" type="slidenum">
              <a:rPr lang="en-ZA" smtClean="0"/>
              <a:t>27</a:t>
            </a:fld>
            <a:endParaRPr lang="en-ZA" dirty="0"/>
          </a:p>
        </p:txBody>
      </p:sp>
    </p:spTree>
    <p:extLst>
      <p:ext uri="{BB962C8B-B14F-4D97-AF65-F5344CB8AC3E}">
        <p14:creationId xmlns:p14="http://schemas.microsoft.com/office/powerpoint/2010/main" val="18826678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1" y="416560"/>
            <a:ext cx="16200123" cy="664536"/>
          </a:xfrm>
        </p:spPr>
        <p:txBody>
          <a:bodyPr>
            <a:normAutofit/>
          </a:bodyPr>
          <a:lstStyle/>
          <a:p>
            <a:pPr algn="ctr"/>
            <a:r>
              <a:rPr lang="en-ZA" sz="3600" dirty="0" smtClean="0">
                <a:latin typeface="Arial" panose="020B0604020202020204" pitchFamily="34" charset="0"/>
                <a:cs typeface="Arial" panose="020B0604020202020204" pitchFamily="34" charset="0"/>
              </a:rPr>
              <a:t>Types of kidnapping</a:t>
            </a:r>
            <a:endParaRPr lang="en-Z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84679" y="1081096"/>
            <a:ext cx="11243444" cy="5344929"/>
          </a:xfrm>
        </p:spPr>
        <p:txBody>
          <a:bodyPr>
            <a:normAutofit fontScale="62500" lnSpcReduction="20000"/>
          </a:bodyPr>
          <a:lstStyle/>
          <a:p>
            <a:r>
              <a:rPr lang="en-ZA" sz="3200" b="1" dirty="0" smtClean="0">
                <a:latin typeface="Arial" panose="020B0604020202020204" pitchFamily="34" charset="0"/>
                <a:cs typeface="Arial" panose="020B0604020202020204" pitchFamily="34" charset="0"/>
              </a:rPr>
              <a:t>RANSOM KIDNAPPING: </a:t>
            </a:r>
            <a:r>
              <a:rPr lang="en-ZA" sz="3200" dirty="0" smtClean="0">
                <a:latin typeface="Arial" panose="020B0604020202020204" pitchFamily="34" charset="0"/>
                <a:cs typeface="Arial" panose="020B0604020202020204" pitchFamily="34" charset="0"/>
              </a:rPr>
              <a:t>Victim ids kidnapped with intention to extorts money from the family, either in the form of cash or bitcoins</a:t>
            </a:r>
          </a:p>
          <a:p>
            <a:pPr marL="0" indent="0">
              <a:buNone/>
            </a:pPr>
            <a:endParaRPr lang="en-ZA" sz="1800" dirty="0" smtClean="0">
              <a:latin typeface="Arial" panose="020B0604020202020204" pitchFamily="34" charset="0"/>
              <a:cs typeface="Arial" panose="020B0604020202020204" pitchFamily="34" charset="0"/>
            </a:endParaRPr>
          </a:p>
          <a:p>
            <a:r>
              <a:rPr lang="en-ZA" sz="3200" b="1" dirty="0" smtClean="0">
                <a:latin typeface="Arial" panose="020B0604020202020204" pitchFamily="34" charset="0"/>
                <a:cs typeface="Arial" panose="020B0604020202020204" pitchFamily="34" charset="0"/>
              </a:rPr>
              <a:t>TIGER </a:t>
            </a:r>
            <a:r>
              <a:rPr lang="en-ZA" sz="3200" b="1" dirty="0">
                <a:latin typeface="Arial" panose="020B0604020202020204" pitchFamily="34" charset="0"/>
                <a:cs typeface="Arial" panose="020B0604020202020204" pitchFamily="34" charset="0"/>
              </a:rPr>
              <a:t>KIDNAPPING</a:t>
            </a:r>
            <a:r>
              <a:rPr lang="en-ZA" sz="3200" dirty="0">
                <a:latin typeface="Arial" panose="020B0604020202020204" pitchFamily="34" charset="0"/>
                <a:cs typeface="Arial" panose="020B0604020202020204" pitchFamily="34" charset="0"/>
              </a:rPr>
              <a:t>. </a:t>
            </a:r>
            <a:r>
              <a:rPr lang="en-ZA" sz="3200" dirty="0" smtClean="0">
                <a:latin typeface="Arial" panose="020B0604020202020204" pitchFamily="34" charset="0"/>
                <a:cs typeface="Arial" panose="020B0604020202020204" pitchFamily="34" charset="0"/>
              </a:rPr>
              <a:t>Robbery </a:t>
            </a:r>
            <a:r>
              <a:rPr lang="en-ZA" sz="3200" dirty="0">
                <a:latin typeface="Arial" panose="020B0604020202020204" pitchFamily="34" charset="0"/>
                <a:cs typeface="Arial" panose="020B0604020202020204" pitchFamily="34" charset="0"/>
              </a:rPr>
              <a:t>involves two separate crimes. The first crime usually involves an abduction of any person or thing someone highly values. Instead of demanding money, the kidnappers demand that a second crime be committed on their behalf</a:t>
            </a:r>
            <a:r>
              <a:rPr lang="en-ZA" sz="3200" dirty="0" smtClean="0">
                <a:latin typeface="Arial" panose="020B0604020202020204" pitchFamily="34" charset="0"/>
                <a:cs typeface="Arial" panose="020B0604020202020204" pitchFamily="34" charset="0"/>
              </a:rPr>
              <a:t>.</a:t>
            </a:r>
          </a:p>
          <a:p>
            <a:pPr marL="0" indent="0">
              <a:buNone/>
            </a:pPr>
            <a:endParaRPr lang="en-ZA" sz="1800" dirty="0">
              <a:latin typeface="Arial" panose="020B0604020202020204" pitchFamily="34" charset="0"/>
              <a:cs typeface="Arial" panose="020B0604020202020204" pitchFamily="34" charset="0"/>
            </a:endParaRPr>
          </a:p>
          <a:p>
            <a:r>
              <a:rPr lang="en-ZA" sz="3200" b="1" dirty="0">
                <a:latin typeface="Arial" panose="020B0604020202020204" pitchFamily="34" charset="0"/>
                <a:cs typeface="Arial" panose="020B0604020202020204" pitchFamily="34" charset="0"/>
              </a:rPr>
              <a:t>EXPRESS</a:t>
            </a:r>
            <a:r>
              <a:rPr lang="en-ZA" sz="3200" dirty="0">
                <a:latin typeface="Arial" panose="020B0604020202020204" pitchFamily="34" charset="0"/>
                <a:cs typeface="Arial" panose="020B0604020202020204" pitchFamily="34" charset="0"/>
              </a:rPr>
              <a:t> </a:t>
            </a:r>
            <a:r>
              <a:rPr lang="en-ZA" sz="3200" b="1" dirty="0">
                <a:latin typeface="Arial" panose="020B0604020202020204" pitchFamily="34" charset="0"/>
                <a:cs typeface="Arial" panose="020B0604020202020204" pitchFamily="34" charset="0"/>
              </a:rPr>
              <a:t>KIDNAPPING</a:t>
            </a:r>
            <a:r>
              <a:rPr lang="en-ZA" sz="3200" dirty="0">
                <a:latin typeface="Arial" panose="020B0604020202020204" pitchFamily="34" charset="0"/>
                <a:cs typeface="Arial" panose="020B0604020202020204" pitchFamily="34" charset="0"/>
              </a:rPr>
              <a:t>. is a method of abduction where a small immediate ransom is demanded, often by the victim being forced to withdraw money from his or her ATM account</a:t>
            </a:r>
            <a:r>
              <a:rPr lang="en-ZA" sz="3200" dirty="0" smtClean="0">
                <a:latin typeface="Arial" panose="020B0604020202020204" pitchFamily="34" charset="0"/>
                <a:cs typeface="Arial" panose="020B0604020202020204" pitchFamily="34" charset="0"/>
              </a:rPr>
              <a:t>.</a:t>
            </a:r>
          </a:p>
          <a:p>
            <a:pPr marL="0" indent="0">
              <a:buNone/>
            </a:pPr>
            <a:endParaRPr lang="en-ZA" sz="1800" dirty="0">
              <a:latin typeface="Arial" panose="020B0604020202020204" pitchFamily="34" charset="0"/>
              <a:cs typeface="Arial" panose="020B0604020202020204" pitchFamily="34" charset="0"/>
            </a:endParaRPr>
          </a:p>
          <a:p>
            <a:r>
              <a:rPr lang="en-ZA" sz="3200" b="1" dirty="0" smtClean="0">
                <a:latin typeface="Arial" panose="020B0604020202020204" pitchFamily="34" charset="0"/>
                <a:cs typeface="Arial" panose="020B0604020202020204" pitchFamily="34" charset="0"/>
              </a:rPr>
              <a:t>VIRTUAL</a:t>
            </a:r>
            <a:r>
              <a:rPr lang="en-ZA" sz="3200" dirty="0" smtClean="0">
                <a:latin typeface="Arial" panose="020B0604020202020204" pitchFamily="34" charset="0"/>
                <a:cs typeface="Arial" panose="020B0604020202020204" pitchFamily="34" charset="0"/>
              </a:rPr>
              <a:t> </a:t>
            </a:r>
            <a:r>
              <a:rPr lang="en-ZA" sz="3200" b="1" dirty="0">
                <a:latin typeface="Arial" panose="020B0604020202020204" pitchFamily="34" charset="0"/>
                <a:cs typeface="Arial" panose="020B0604020202020204" pitchFamily="34" charset="0"/>
              </a:rPr>
              <a:t>KIDNAPPING</a:t>
            </a:r>
            <a:r>
              <a:rPr lang="en-ZA" sz="3200" dirty="0">
                <a:latin typeface="Arial" panose="020B0604020202020204" pitchFamily="34" charset="0"/>
                <a:cs typeface="Arial" panose="020B0604020202020204" pitchFamily="34" charset="0"/>
              </a:rPr>
              <a:t>. Fake kidnapping/ perjury kidnappers pretend as if they kidnapped your </a:t>
            </a:r>
            <a:r>
              <a:rPr lang="en-ZA" sz="3200" dirty="0" smtClean="0">
                <a:latin typeface="Arial" panose="020B0604020202020204" pitchFamily="34" charset="0"/>
                <a:cs typeface="Arial" panose="020B0604020202020204" pitchFamily="34" charset="0"/>
              </a:rPr>
              <a:t>family</a:t>
            </a:r>
          </a:p>
          <a:p>
            <a:pPr marL="0" indent="0">
              <a:buNone/>
            </a:pPr>
            <a:endParaRPr lang="en-ZA" sz="1800" dirty="0">
              <a:latin typeface="Arial" panose="020B0604020202020204" pitchFamily="34" charset="0"/>
              <a:cs typeface="Arial" panose="020B0604020202020204" pitchFamily="34" charset="0"/>
            </a:endParaRPr>
          </a:p>
          <a:p>
            <a:r>
              <a:rPr lang="en-ZA" sz="3200" b="1" dirty="0" smtClean="0">
                <a:latin typeface="Arial" panose="020B0604020202020204" pitchFamily="34" charset="0"/>
                <a:cs typeface="Arial" panose="020B0604020202020204" pitchFamily="34" charset="0"/>
              </a:rPr>
              <a:t>POLITICAL </a:t>
            </a:r>
            <a:r>
              <a:rPr lang="en-ZA" sz="3200" b="1" dirty="0">
                <a:latin typeface="Arial" panose="020B0604020202020204" pitchFamily="34" charset="0"/>
                <a:cs typeface="Arial" panose="020B0604020202020204" pitchFamily="34" charset="0"/>
              </a:rPr>
              <a:t>KIDNAPPING</a:t>
            </a:r>
            <a:r>
              <a:rPr lang="en-ZA" sz="3200" dirty="0">
                <a:latin typeface="Arial" panose="020B0604020202020204" pitchFamily="34" charset="0"/>
                <a:cs typeface="Arial" panose="020B0604020202020204" pitchFamily="34" charset="0"/>
              </a:rPr>
              <a:t>. is </a:t>
            </a:r>
            <a:r>
              <a:rPr lang="en-ZA" sz="3200" b="1" dirty="0">
                <a:latin typeface="Arial" panose="020B0604020202020204" pitchFamily="34" charset="0"/>
                <a:cs typeface="Arial" panose="020B0604020202020204" pitchFamily="34" charset="0"/>
              </a:rPr>
              <a:t>kidnapping</a:t>
            </a:r>
            <a:r>
              <a:rPr lang="en-ZA" sz="3200" dirty="0">
                <a:latin typeface="Arial" panose="020B0604020202020204" pitchFamily="34" charset="0"/>
                <a:cs typeface="Arial" panose="020B0604020202020204" pitchFamily="34" charset="0"/>
              </a:rPr>
              <a:t> which is conducted to obtain </a:t>
            </a:r>
            <a:r>
              <a:rPr lang="en-ZA" sz="3200" b="1" dirty="0">
                <a:latin typeface="Arial" panose="020B0604020202020204" pitchFamily="34" charset="0"/>
                <a:cs typeface="Arial" panose="020B0604020202020204" pitchFamily="34" charset="0"/>
              </a:rPr>
              <a:t>political</a:t>
            </a:r>
            <a:r>
              <a:rPr lang="en-ZA" sz="3200" dirty="0">
                <a:latin typeface="Arial" panose="020B0604020202020204" pitchFamily="34" charset="0"/>
                <a:cs typeface="Arial" panose="020B0604020202020204" pitchFamily="34" charset="0"/>
              </a:rPr>
              <a:t> concessions from security forces or </a:t>
            </a:r>
            <a:r>
              <a:rPr lang="en-ZA" sz="3200" dirty="0" smtClean="0">
                <a:latin typeface="Arial" panose="020B0604020202020204" pitchFamily="34" charset="0"/>
                <a:cs typeface="Arial" panose="020B0604020202020204" pitchFamily="34" charset="0"/>
              </a:rPr>
              <a:t>governments</a:t>
            </a:r>
          </a:p>
          <a:p>
            <a:pPr marL="0" indent="0">
              <a:buNone/>
            </a:pPr>
            <a:endParaRPr lang="en-ZA" sz="1800" dirty="0">
              <a:latin typeface="Arial" panose="020B0604020202020204" pitchFamily="34" charset="0"/>
              <a:cs typeface="Arial" panose="020B0604020202020204" pitchFamily="34" charset="0"/>
            </a:endParaRPr>
          </a:p>
          <a:p>
            <a:r>
              <a:rPr lang="en-ZA" sz="3200" b="1" dirty="0" smtClean="0">
                <a:latin typeface="Arial" panose="020B0604020202020204" pitchFamily="34" charset="0"/>
                <a:cs typeface="Arial" panose="020B0604020202020204" pitchFamily="34" charset="0"/>
              </a:rPr>
              <a:t>BRIDE</a:t>
            </a:r>
            <a:r>
              <a:rPr lang="en-ZA" sz="3200" dirty="0" smtClean="0">
                <a:latin typeface="Arial" panose="020B0604020202020204" pitchFamily="34" charset="0"/>
                <a:cs typeface="Arial" panose="020B0604020202020204" pitchFamily="34" charset="0"/>
              </a:rPr>
              <a:t> </a:t>
            </a:r>
            <a:r>
              <a:rPr lang="en-ZA" sz="3200" b="1" dirty="0">
                <a:latin typeface="Arial" panose="020B0604020202020204" pitchFamily="34" charset="0"/>
                <a:cs typeface="Arial" panose="020B0604020202020204" pitchFamily="34" charset="0"/>
              </a:rPr>
              <a:t>KIDNAPPING: </a:t>
            </a:r>
            <a:r>
              <a:rPr lang="en-ZA" sz="3200" dirty="0">
                <a:latin typeface="Arial" panose="020B0604020202020204" pitchFamily="34" charset="0"/>
                <a:cs typeface="Arial" panose="020B0604020202020204" pitchFamily="34" charset="0"/>
              </a:rPr>
              <a:t>marriage by abduction or marriage by kidnapper, is a practice in which a man abducts the woman he wishes to </a:t>
            </a:r>
            <a:r>
              <a:rPr lang="en-ZA" sz="3200" dirty="0" smtClean="0">
                <a:latin typeface="Arial" panose="020B0604020202020204" pitchFamily="34" charset="0"/>
                <a:cs typeface="Arial" panose="020B0604020202020204" pitchFamily="34" charset="0"/>
              </a:rPr>
              <a:t>marry</a:t>
            </a:r>
          </a:p>
          <a:p>
            <a:pPr marL="0" indent="0">
              <a:buNone/>
            </a:pPr>
            <a:endParaRPr lang="en-ZA" sz="2900" dirty="0">
              <a:latin typeface="Arial" panose="020B0604020202020204" pitchFamily="34" charset="0"/>
              <a:cs typeface="Arial" panose="020B0604020202020204" pitchFamily="34" charset="0"/>
            </a:endParaRPr>
          </a:p>
          <a:p>
            <a:endParaRPr lang="en-ZA" dirty="0"/>
          </a:p>
        </p:txBody>
      </p:sp>
      <p:sp>
        <p:nvSpPr>
          <p:cNvPr id="4" name="Slide Number Placeholder 3"/>
          <p:cNvSpPr>
            <a:spLocks noGrp="1"/>
          </p:cNvSpPr>
          <p:nvPr>
            <p:ph type="sldNum" sz="quarter" idx="12"/>
          </p:nvPr>
        </p:nvSpPr>
        <p:spPr/>
        <p:txBody>
          <a:bodyPr/>
          <a:lstStyle/>
          <a:p>
            <a:fld id="{70AAA570-3596-44A9-950A-E638EE719369}" type="slidenum">
              <a:rPr lang="en-ZA" smtClean="0"/>
              <a:t>28</a:t>
            </a:fld>
            <a:endParaRPr lang="en-ZA" dirty="0"/>
          </a:p>
        </p:txBody>
      </p:sp>
    </p:spTree>
    <p:extLst>
      <p:ext uri="{BB962C8B-B14F-4D97-AF65-F5344CB8AC3E}">
        <p14:creationId xmlns:p14="http://schemas.microsoft.com/office/powerpoint/2010/main" val="378782618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9528" y="234736"/>
            <a:ext cx="11377612" cy="730445"/>
          </a:xfrm>
        </p:spPr>
        <p:txBody>
          <a:bodyPr>
            <a:noAutofit/>
          </a:bodyPr>
          <a:lstStyle/>
          <a:p>
            <a:r>
              <a:rPr lang="en-ZA" sz="2400" dirty="0">
                <a:latin typeface="Arial" panose="020B0604020202020204" pitchFamily="34" charset="0"/>
                <a:cs typeface="Arial" panose="020B0604020202020204" pitchFamily="34" charset="0"/>
              </a:rPr>
              <a:t> </a:t>
            </a:r>
            <a:r>
              <a:rPr lang="en-ZA" sz="3600" dirty="0" smtClean="0">
                <a:latin typeface="Arial" panose="020B0604020202020204" pitchFamily="34" charset="0"/>
                <a:cs typeface="Arial" panose="020B0604020202020204" pitchFamily="34" charset="0"/>
              </a:rPr>
              <a:t>The UNITS Investigating and the crime trends</a:t>
            </a:r>
            <a:endParaRPr lang="en-Z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33388" y="1081096"/>
            <a:ext cx="11377615" cy="5157779"/>
          </a:xfrm>
        </p:spPr>
        <p:txBody>
          <a:bodyPr>
            <a:normAutofit fontScale="92500" lnSpcReduction="10000"/>
          </a:bodyPr>
          <a:lstStyle/>
          <a:p>
            <a:r>
              <a:rPr lang="en-ZA" sz="2400" b="1" dirty="0" smtClean="0">
                <a:latin typeface="Arial" panose="020B0604020202020204" pitchFamily="34" charset="0"/>
                <a:cs typeface="Arial" panose="020B0604020202020204" pitchFamily="34" charset="0"/>
              </a:rPr>
              <a:t>Eastern Cape</a:t>
            </a:r>
            <a:r>
              <a:rPr lang="en-ZA" sz="2400" dirty="0" smtClean="0">
                <a:latin typeface="Arial" panose="020B0604020202020204" pitchFamily="34" charset="0"/>
                <a:cs typeface="Arial" panose="020B0604020202020204" pitchFamily="34" charset="0"/>
              </a:rPr>
              <a:t>	-	Ransom Kidnapping cases investigated by DPCI. 						Kidnappings without ransom, investigated by OCI</a:t>
            </a:r>
          </a:p>
          <a:p>
            <a:r>
              <a:rPr lang="en-ZA" sz="2400" b="1" dirty="0" smtClean="0">
                <a:latin typeface="Arial" panose="020B0604020202020204" pitchFamily="34" charset="0"/>
                <a:cs typeface="Arial" panose="020B0604020202020204" pitchFamily="34" charset="0"/>
              </a:rPr>
              <a:t>Free State </a:t>
            </a:r>
            <a:r>
              <a:rPr lang="en-ZA" sz="2400" dirty="0" smtClean="0">
                <a:latin typeface="Arial" panose="020B0604020202020204" pitchFamily="34" charset="0"/>
                <a:cs typeface="Arial" panose="020B0604020202020204" pitchFamily="34" charset="0"/>
              </a:rPr>
              <a:t>	-	Investigated by Serious and Violent Crimes (SVC) and 					DPCI </a:t>
            </a:r>
          </a:p>
          <a:p>
            <a:r>
              <a:rPr lang="en-ZA" sz="2400" b="1" dirty="0" smtClean="0">
                <a:latin typeface="Arial" panose="020B0604020202020204" pitchFamily="34" charset="0"/>
                <a:cs typeface="Arial" panose="020B0604020202020204" pitchFamily="34" charset="0"/>
              </a:rPr>
              <a:t>Gauteng</a:t>
            </a:r>
            <a:r>
              <a:rPr lang="en-ZA" sz="2400" dirty="0" smtClean="0">
                <a:latin typeface="Arial" panose="020B0604020202020204" pitchFamily="34" charset="0"/>
                <a:cs typeface="Arial" panose="020B0604020202020204" pitchFamily="34" charset="0"/>
              </a:rPr>
              <a:t>		-	Investigated by Organised Crime Investigations and 					DPCI</a:t>
            </a:r>
          </a:p>
          <a:p>
            <a:r>
              <a:rPr lang="en-ZA" sz="2400" b="1" dirty="0" smtClean="0">
                <a:latin typeface="Arial" panose="020B0604020202020204" pitchFamily="34" charset="0"/>
                <a:cs typeface="Arial" panose="020B0604020202020204" pitchFamily="34" charset="0"/>
              </a:rPr>
              <a:t>Kwa-Zulu Natal</a:t>
            </a:r>
            <a:r>
              <a:rPr lang="en-ZA" sz="2400" dirty="0" smtClean="0">
                <a:latin typeface="Arial" panose="020B0604020202020204" pitchFamily="34" charset="0"/>
                <a:cs typeface="Arial" panose="020B0604020202020204" pitchFamily="34" charset="0"/>
              </a:rPr>
              <a:t>	-	Investigated by DPCI</a:t>
            </a:r>
          </a:p>
          <a:p>
            <a:r>
              <a:rPr lang="en-ZA" sz="2400" b="1" dirty="0" smtClean="0">
                <a:latin typeface="Arial" panose="020B0604020202020204" pitchFamily="34" charset="0"/>
                <a:cs typeface="Arial" panose="020B0604020202020204" pitchFamily="34" charset="0"/>
              </a:rPr>
              <a:t>Limpopo</a:t>
            </a:r>
            <a:r>
              <a:rPr lang="en-ZA" sz="2400" dirty="0" smtClean="0">
                <a:latin typeface="Arial" panose="020B0604020202020204" pitchFamily="34" charset="0"/>
                <a:cs typeface="Arial" panose="020B0604020202020204" pitchFamily="34" charset="0"/>
              </a:rPr>
              <a:t>		-	Investigated by OCI</a:t>
            </a:r>
          </a:p>
          <a:p>
            <a:r>
              <a:rPr lang="en-ZA" sz="2400" b="1" dirty="0" smtClean="0">
                <a:latin typeface="Arial" panose="020B0604020202020204" pitchFamily="34" charset="0"/>
                <a:cs typeface="Arial" panose="020B0604020202020204" pitchFamily="34" charset="0"/>
              </a:rPr>
              <a:t>Mpumalanga</a:t>
            </a:r>
            <a:r>
              <a:rPr lang="en-ZA" sz="2400" dirty="0" smtClean="0">
                <a:latin typeface="Arial" panose="020B0604020202020204" pitchFamily="34" charset="0"/>
                <a:cs typeface="Arial" panose="020B0604020202020204" pitchFamily="34" charset="0"/>
              </a:rPr>
              <a:t>	-	Investigated by DPCI and CIS</a:t>
            </a:r>
          </a:p>
          <a:p>
            <a:r>
              <a:rPr lang="en-ZA" sz="2400" b="1" dirty="0" smtClean="0">
                <a:latin typeface="Arial" panose="020B0604020202020204" pitchFamily="34" charset="0"/>
                <a:cs typeface="Arial" panose="020B0604020202020204" pitchFamily="34" charset="0"/>
              </a:rPr>
              <a:t>Northern Cape</a:t>
            </a:r>
            <a:r>
              <a:rPr lang="en-ZA" sz="2400" dirty="0" smtClean="0">
                <a:latin typeface="Arial" panose="020B0604020202020204" pitchFamily="34" charset="0"/>
                <a:cs typeface="Arial" panose="020B0604020202020204" pitchFamily="34" charset="0"/>
              </a:rPr>
              <a:t>	-	Investigated by SVC and DPCI</a:t>
            </a:r>
          </a:p>
          <a:p>
            <a:r>
              <a:rPr lang="en-ZA" sz="2400" b="1" dirty="0" smtClean="0">
                <a:latin typeface="Arial" panose="020B0604020202020204" pitchFamily="34" charset="0"/>
                <a:cs typeface="Arial" panose="020B0604020202020204" pitchFamily="34" charset="0"/>
              </a:rPr>
              <a:t>North West</a:t>
            </a:r>
            <a:r>
              <a:rPr lang="en-ZA" sz="2400" dirty="0" smtClean="0">
                <a:latin typeface="Arial" panose="020B0604020202020204" pitchFamily="34" charset="0"/>
                <a:cs typeface="Arial" panose="020B0604020202020204" pitchFamily="34" charset="0"/>
              </a:rPr>
              <a:t>	-	Investigated by CIS due to capacity however OCI						provide investigative support.</a:t>
            </a:r>
          </a:p>
          <a:p>
            <a:r>
              <a:rPr lang="en-ZA" sz="2400" b="1" dirty="0" smtClean="0">
                <a:latin typeface="Arial" panose="020B0604020202020204" pitchFamily="34" charset="0"/>
                <a:cs typeface="Arial" panose="020B0604020202020204" pitchFamily="34" charset="0"/>
              </a:rPr>
              <a:t>Western Cape</a:t>
            </a:r>
            <a:r>
              <a:rPr lang="en-ZA" sz="2400" dirty="0" smtClean="0">
                <a:latin typeface="Arial" panose="020B0604020202020204" pitchFamily="34" charset="0"/>
                <a:cs typeface="Arial" panose="020B0604020202020204" pitchFamily="34" charset="0"/>
              </a:rPr>
              <a:t>	-	Investigated by OCI </a:t>
            </a:r>
          </a:p>
          <a:p>
            <a:endParaRPr lang="en-ZA" sz="2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70AAA570-3596-44A9-950A-E638EE719369}" type="slidenum">
              <a:rPr lang="en-ZA" smtClean="0"/>
              <a:t>29</a:t>
            </a:fld>
            <a:endParaRPr lang="en-ZA" dirty="0"/>
          </a:p>
        </p:txBody>
      </p:sp>
    </p:spTree>
    <p:extLst>
      <p:ext uri="{BB962C8B-B14F-4D97-AF65-F5344CB8AC3E}">
        <p14:creationId xmlns:p14="http://schemas.microsoft.com/office/powerpoint/2010/main" val="21944801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Introduction</a:t>
            </a:r>
            <a:endParaRPr lang="en-ZA" dirty="0">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6DBC77BE-3831-4392-9C72-09BFE3A5B646}" type="slidenum">
              <a:rPr lang="en-ZA" smtClean="0"/>
              <a:pPr/>
              <a:t>3</a:t>
            </a:fld>
            <a:endParaRPr lang="en-ZA" dirty="0"/>
          </a:p>
        </p:txBody>
      </p:sp>
      <p:sp>
        <p:nvSpPr>
          <p:cNvPr id="4" name="Content Placeholder 3"/>
          <p:cNvSpPr>
            <a:spLocks noGrp="1"/>
          </p:cNvSpPr>
          <p:nvPr>
            <p:ph sz="quarter" idx="1"/>
          </p:nvPr>
        </p:nvSpPr>
        <p:spPr/>
        <p:txBody>
          <a:bodyPr>
            <a:normAutofit fontScale="70000" lnSpcReduction="20000"/>
          </a:bodyPr>
          <a:lstStyle/>
          <a:p>
            <a:r>
              <a:rPr lang="en-ZA" sz="2900" dirty="0" smtClean="0">
                <a:latin typeface="Arial" panose="020B0604020202020204" pitchFamily="34" charset="0"/>
                <a:cs typeface="Arial" panose="020B0604020202020204" pitchFamily="34" charset="0"/>
              </a:rPr>
              <a:t>South Africa’s construction industry, which is a significant driver of economic growth, development and employment, has seen a rise in criminal elements, known as the construction mafias and extortionists. </a:t>
            </a:r>
          </a:p>
          <a:p>
            <a:r>
              <a:rPr lang="en-ZA" sz="2900" dirty="0" smtClean="0">
                <a:latin typeface="Arial" panose="020B0604020202020204" pitchFamily="34" charset="0"/>
                <a:cs typeface="Arial" panose="020B0604020202020204" pitchFamily="34" charset="0"/>
              </a:rPr>
              <a:t>Construction sites, ranging from small businesses to large-scale projects, serve as prime targets for these organised crime syndicates. </a:t>
            </a:r>
          </a:p>
          <a:p>
            <a:r>
              <a:rPr lang="en-ZA" sz="2900" dirty="0" smtClean="0">
                <a:latin typeface="Arial" panose="020B0604020202020204" pitchFamily="34" charset="0"/>
                <a:cs typeface="Arial" panose="020B0604020202020204" pitchFamily="34" charset="0"/>
              </a:rPr>
              <a:t>Their tactics include extortion, violence, intimidation and disruption, to advance their objectives. </a:t>
            </a:r>
          </a:p>
          <a:p>
            <a:r>
              <a:rPr lang="en-ZA" sz="2900" dirty="0" smtClean="0">
                <a:latin typeface="Arial" panose="020B0604020202020204" pitchFamily="34" charset="0"/>
                <a:cs typeface="Arial" panose="020B0604020202020204" pitchFamily="34" charset="0"/>
              </a:rPr>
              <a:t>Furthermore, South Africa is increasingly experiencing </a:t>
            </a:r>
            <a:r>
              <a:rPr lang="en-ZA" sz="2900" dirty="0" smtClean="0">
                <a:latin typeface="Arial" panose="020B0604020202020204" pitchFamily="34" charset="0"/>
                <a:cs typeface="Arial" panose="020B0604020202020204" pitchFamily="34" charset="0"/>
              </a:rPr>
              <a:t>emerging new </a:t>
            </a:r>
            <a:r>
              <a:rPr lang="en-ZA" sz="2900" dirty="0" smtClean="0">
                <a:latin typeface="Arial" panose="020B0604020202020204" pitchFamily="34" charset="0"/>
                <a:cs typeface="Arial" panose="020B0604020202020204" pitchFamily="34" charset="0"/>
              </a:rPr>
              <a:t>kind of criminality in the form of organised groups targeting economic sectors like small foreign-owned businesses, the taxi industry, households and the construction sector in general. </a:t>
            </a:r>
          </a:p>
          <a:p>
            <a:pPr marL="452438" lvl="1" indent="-325438"/>
            <a:r>
              <a:rPr lang="en-ZA" sz="2900" dirty="0" smtClean="0">
                <a:latin typeface="Arial" panose="020B0604020202020204" pitchFamily="34" charset="0"/>
                <a:cs typeface="Arial" panose="020B0604020202020204" pitchFamily="34" charset="0"/>
              </a:rPr>
              <a:t>These groupings have organised themselves into units known as “local business forums” and have invaded various sector sites across the country, demanding money or a stake in development projects and also demand protection fees from small businesses, school transportation schemes and households.</a:t>
            </a:r>
          </a:p>
          <a:p>
            <a:r>
              <a:rPr lang="en-ZA" sz="2900" dirty="0" smtClean="0">
                <a:latin typeface="Arial" panose="020B0604020202020204" pitchFamily="34" charset="0"/>
                <a:cs typeface="Arial" panose="020B0604020202020204" pitchFamily="34" charset="0"/>
              </a:rPr>
              <a:t>This </a:t>
            </a:r>
            <a:r>
              <a:rPr lang="en-ZA" sz="2900" dirty="0" smtClean="0">
                <a:latin typeface="Arial" panose="020B0604020202020204" pitchFamily="34" charset="0"/>
                <a:cs typeface="Arial" panose="020B0604020202020204" pitchFamily="34" charset="0"/>
              </a:rPr>
              <a:t>impacts negatively on the economy, infrastructure </a:t>
            </a:r>
            <a:r>
              <a:rPr lang="en-ZA" sz="2900" dirty="0" smtClean="0">
                <a:latin typeface="Arial" panose="020B0604020202020204" pitchFamily="34" charset="0"/>
                <a:cs typeface="Arial" panose="020B0604020202020204" pitchFamily="34" charset="0"/>
              </a:rPr>
              <a:t>development including </a:t>
            </a:r>
            <a:r>
              <a:rPr lang="en-ZA" sz="2900" dirty="0" smtClean="0">
                <a:latin typeface="Arial" panose="020B0604020202020204" pitchFamily="34" charset="0"/>
                <a:cs typeface="Arial" panose="020B0604020202020204" pitchFamily="34" charset="0"/>
              </a:rPr>
              <a:t>investors </a:t>
            </a:r>
            <a:r>
              <a:rPr lang="en-ZA" sz="2900" dirty="0" smtClean="0">
                <a:latin typeface="Arial" panose="020B0604020202020204" pitchFamily="34" charset="0"/>
                <a:cs typeface="Arial" panose="020B0604020202020204" pitchFamily="34" charset="0"/>
              </a:rPr>
              <a:t>confidence. </a:t>
            </a:r>
          </a:p>
          <a:p>
            <a:pPr marL="452438" lvl="1" indent="-325438"/>
            <a:r>
              <a:rPr lang="en-ZA" sz="2900" dirty="0" smtClean="0">
                <a:latin typeface="Arial" panose="020B0604020202020204" pitchFamily="34" charset="0"/>
                <a:cs typeface="Arial" panose="020B0604020202020204" pitchFamily="34" charset="0"/>
              </a:rPr>
              <a:t>These disruptions undermine service delivery and economic development through the delays and threats of violence. </a:t>
            </a:r>
          </a:p>
          <a:p>
            <a:pPr marL="355600" lvl="1" indent="-228600"/>
            <a:r>
              <a:rPr lang="en-ZA" sz="2900" dirty="0" smtClean="0">
                <a:latin typeface="Arial" panose="020B0604020202020204" pitchFamily="34" charset="0"/>
                <a:cs typeface="Arial" panose="020B0604020202020204" pitchFamily="34" charset="0"/>
              </a:rPr>
              <a:t>  It </a:t>
            </a:r>
            <a:r>
              <a:rPr lang="en-ZA" sz="2900" dirty="0" smtClean="0">
                <a:latin typeface="Arial" panose="020B0604020202020204" pitchFamily="34" charset="0"/>
                <a:cs typeface="Arial" panose="020B0604020202020204" pitchFamily="34" charset="0"/>
              </a:rPr>
              <a:t>further threatens the livelihood of society at large. </a:t>
            </a:r>
          </a:p>
          <a:p>
            <a:endParaRPr lang="en-ZA" dirty="0"/>
          </a:p>
        </p:txBody>
      </p:sp>
    </p:spTree>
    <p:extLst>
      <p:ext uri="{BB962C8B-B14F-4D97-AF65-F5344CB8AC3E}">
        <p14:creationId xmlns:p14="http://schemas.microsoft.com/office/powerpoint/2010/main" val="26637105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ZA" sz="3600" dirty="0" smtClean="0">
                <a:latin typeface="Arial" panose="020B0604020202020204" pitchFamily="34" charset="0"/>
                <a:cs typeface="Arial" panose="020B0604020202020204" pitchFamily="34" charset="0"/>
              </a:rPr>
              <a:t>Kidnappings incidents and hotspots</a:t>
            </a:r>
            <a:endParaRPr lang="en-Z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33388" y="943276"/>
            <a:ext cx="11377615" cy="5295599"/>
          </a:xfrm>
        </p:spPr>
        <p:txBody>
          <a:bodyPr>
            <a:normAutofit fontScale="92500" lnSpcReduction="10000"/>
          </a:bodyPr>
          <a:lstStyle/>
          <a:p>
            <a:r>
              <a:rPr lang="en-ZA" sz="2400" dirty="0" smtClean="0">
                <a:latin typeface="Arial" panose="020B0604020202020204" pitchFamily="34" charset="0"/>
                <a:cs typeface="Arial" panose="020B0604020202020204" pitchFamily="34" charset="0"/>
              </a:rPr>
              <a:t>Total number of reported cases </a:t>
            </a:r>
            <a:r>
              <a:rPr lang="en-ZA" sz="2400" b="1" dirty="0" smtClean="0">
                <a:latin typeface="Arial" panose="020B0604020202020204" pitchFamily="34" charset="0"/>
                <a:cs typeface="Arial" panose="020B0604020202020204" pitchFamily="34" charset="0"/>
              </a:rPr>
              <a:t>18159 </a:t>
            </a:r>
            <a:r>
              <a:rPr lang="en-ZA" sz="2400" dirty="0" smtClean="0">
                <a:latin typeface="Arial" panose="020B0604020202020204" pitchFamily="34" charset="0"/>
                <a:cs typeface="Arial" panose="020B0604020202020204" pitchFamily="34" charset="0"/>
              </a:rPr>
              <a:t>with </a:t>
            </a:r>
            <a:r>
              <a:rPr lang="en-ZA" sz="2400" b="1" dirty="0" smtClean="0">
                <a:latin typeface="Arial" panose="020B0604020202020204" pitchFamily="34" charset="0"/>
                <a:cs typeface="Arial" panose="020B0604020202020204" pitchFamily="34" charset="0"/>
              </a:rPr>
              <a:t>3524</a:t>
            </a:r>
            <a:r>
              <a:rPr lang="en-ZA" sz="2400" dirty="0" smtClean="0">
                <a:latin typeface="Arial" panose="020B0604020202020204" pitchFamily="34" charset="0"/>
                <a:cs typeface="Arial" panose="020B0604020202020204" pitchFamily="34" charset="0"/>
              </a:rPr>
              <a:t> arrests for the financial year 2024/2025</a:t>
            </a:r>
          </a:p>
          <a:p>
            <a:pPr lvl="1"/>
            <a:endParaRPr lang="en-ZA" sz="2000" dirty="0" smtClean="0">
              <a:latin typeface="Arial" panose="020B0604020202020204" pitchFamily="34" charset="0"/>
              <a:cs typeface="Arial" panose="020B0604020202020204" pitchFamily="34" charset="0"/>
            </a:endParaRPr>
          </a:p>
          <a:p>
            <a:pPr lvl="1">
              <a:lnSpc>
                <a:spcPct val="150000"/>
              </a:lnSpc>
            </a:pPr>
            <a:r>
              <a:rPr lang="en-ZA" sz="2000" b="1" dirty="0" smtClean="0">
                <a:latin typeface="Arial" panose="020B0604020202020204" pitchFamily="34" charset="0"/>
                <a:cs typeface="Arial" panose="020B0604020202020204" pitchFamily="34" charset="0"/>
              </a:rPr>
              <a:t>Eastern Cape</a:t>
            </a:r>
            <a:r>
              <a:rPr lang="en-ZA" sz="2000" dirty="0" smtClean="0">
                <a:latin typeface="Arial" panose="020B0604020202020204" pitchFamily="34" charset="0"/>
                <a:cs typeface="Arial" panose="020B0604020202020204" pitchFamily="34" charset="0"/>
              </a:rPr>
              <a:t>		834 cases with 236 arrest</a:t>
            </a:r>
          </a:p>
          <a:p>
            <a:pPr lvl="1">
              <a:lnSpc>
                <a:spcPct val="150000"/>
              </a:lnSpc>
            </a:pPr>
            <a:r>
              <a:rPr lang="en-ZA" sz="2000" b="1" dirty="0" smtClean="0">
                <a:latin typeface="Arial" panose="020B0604020202020204" pitchFamily="34" charset="0"/>
                <a:cs typeface="Arial" panose="020B0604020202020204" pitchFamily="34" charset="0"/>
              </a:rPr>
              <a:t>Free State</a:t>
            </a:r>
            <a:r>
              <a:rPr lang="en-ZA" sz="2000" dirty="0" smtClean="0">
                <a:latin typeface="Arial" panose="020B0604020202020204" pitchFamily="34" charset="0"/>
                <a:cs typeface="Arial" panose="020B0604020202020204" pitchFamily="34" charset="0"/>
              </a:rPr>
              <a:t>			622 </a:t>
            </a:r>
            <a:r>
              <a:rPr lang="en-ZA" sz="2000" dirty="0">
                <a:latin typeface="Arial" panose="020B0604020202020204" pitchFamily="34" charset="0"/>
                <a:cs typeface="Arial" panose="020B0604020202020204" pitchFamily="34" charset="0"/>
              </a:rPr>
              <a:t>cases with </a:t>
            </a:r>
            <a:r>
              <a:rPr lang="en-ZA" sz="2000" dirty="0" smtClean="0">
                <a:latin typeface="Arial" panose="020B0604020202020204" pitchFamily="34" charset="0"/>
                <a:cs typeface="Arial" panose="020B0604020202020204" pitchFamily="34" charset="0"/>
              </a:rPr>
              <a:t>283 </a:t>
            </a:r>
            <a:r>
              <a:rPr lang="en-ZA" sz="2000" dirty="0">
                <a:latin typeface="Arial" panose="020B0604020202020204" pitchFamily="34" charset="0"/>
                <a:cs typeface="Arial" panose="020B0604020202020204" pitchFamily="34" charset="0"/>
              </a:rPr>
              <a:t>arrest </a:t>
            </a:r>
            <a:endParaRPr lang="en-ZA" sz="2000" dirty="0" smtClean="0">
              <a:latin typeface="Arial" panose="020B0604020202020204" pitchFamily="34" charset="0"/>
              <a:cs typeface="Arial" panose="020B0604020202020204" pitchFamily="34" charset="0"/>
            </a:endParaRPr>
          </a:p>
          <a:p>
            <a:pPr lvl="1">
              <a:lnSpc>
                <a:spcPct val="150000"/>
              </a:lnSpc>
            </a:pPr>
            <a:r>
              <a:rPr lang="en-ZA" sz="2000" b="1" dirty="0" smtClean="0">
                <a:solidFill>
                  <a:srgbClr val="000000"/>
                </a:solidFill>
                <a:latin typeface="Arial" panose="020B0604020202020204" pitchFamily="34" charset="0"/>
                <a:cs typeface="Arial" panose="020B0604020202020204" pitchFamily="34" charset="0"/>
              </a:rPr>
              <a:t>Gauteng</a:t>
            </a:r>
            <a:r>
              <a:rPr lang="en-ZA" sz="2000" dirty="0" smtClean="0">
                <a:solidFill>
                  <a:srgbClr val="000000"/>
                </a:solidFill>
                <a:latin typeface="Arial" panose="020B0604020202020204" pitchFamily="34" charset="0"/>
                <a:cs typeface="Arial" panose="020B0604020202020204" pitchFamily="34" charset="0"/>
              </a:rPr>
              <a:t>			9647 cases with 1191 arrests</a:t>
            </a:r>
          </a:p>
          <a:p>
            <a:pPr lvl="1">
              <a:lnSpc>
                <a:spcPct val="150000"/>
              </a:lnSpc>
            </a:pPr>
            <a:r>
              <a:rPr lang="en-ZA" sz="2000" b="1" dirty="0" smtClean="0">
                <a:solidFill>
                  <a:srgbClr val="000000"/>
                </a:solidFill>
                <a:latin typeface="Arial" panose="020B0604020202020204" pitchFamily="34" charset="0"/>
                <a:cs typeface="Arial" panose="020B0604020202020204" pitchFamily="34" charset="0"/>
              </a:rPr>
              <a:t>Kwa-Zulu Natal </a:t>
            </a:r>
            <a:r>
              <a:rPr lang="en-ZA" sz="2000" dirty="0" smtClean="0">
                <a:solidFill>
                  <a:srgbClr val="000000"/>
                </a:solidFill>
                <a:latin typeface="Arial" panose="020B0604020202020204" pitchFamily="34" charset="0"/>
                <a:cs typeface="Arial" panose="020B0604020202020204" pitchFamily="34" charset="0"/>
              </a:rPr>
              <a:t>		3335 cases with 963 arrest</a:t>
            </a:r>
          </a:p>
          <a:p>
            <a:pPr lvl="1">
              <a:lnSpc>
                <a:spcPct val="150000"/>
              </a:lnSpc>
            </a:pPr>
            <a:r>
              <a:rPr lang="en-ZA" sz="2000" b="1" dirty="0" smtClean="0">
                <a:solidFill>
                  <a:srgbClr val="000000"/>
                </a:solidFill>
                <a:latin typeface="Arial" panose="020B0604020202020204" pitchFamily="34" charset="0"/>
                <a:cs typeface="Arial" panose="020B0604020202020204" pitchFamily="34" charset="0"/>
              </a:rPr>
              <a:t>Limpopo</a:t>
            </a:r>
            <a:r>
              <a:rPr lang="en-ZA" sz="2000" dirty="0" smtClean="0">
                <a:solidFill>
                  <a:srgbClr val="000000"/>
                </a:solidFill>
                <a:latin typeface="Arial" panose="020B0604020202020204" pitchFamily="34" charset="0"/>
                <a:cs typeface="Arial" panose="020B0604020202020204" pitchFamily="34" charset="0"/>
              </a:rPr>
              <a:t>			664 cases 260 arrests</a:t>
            </a:r>
          </a:p>
          <a:p>
            <a:pPr lvl="1">
              <a:lnSpc>
                <a:spcPct val="150000"/>
              </a:lnSpc>
            </a:pPr>
            <a:r>
              <a:rPr lang="en-ZA" sz="2000" b="1" dirty="0" smtClean="0">
                <a:solidFill>
                  <a:srgbClr val="000000"/>
                </a:solidFill>
                <a:latin typeface="Arial" panose="020B0604020202020204" pitchFamily="34" charset="0"/>
                <a:cs typeface="Arial" panose="020B0604020202020204" pitchFamily="34" charset="0"/>
              </a:rPr>
              <a:t>Mpumalanga</a:t>
            </a:r>
            <a:r>
              <a:rPr lang="en-ZA" sz="2000" dirty="0" smtClean="0">
                <a:solidFill>
                  <a:srgbClr val="000000"/>
                </a:solidFill>
                <a:latin typeface="Arial" panose="020B0604020202020204" pitchFamily="34" charset="0"/>
                <a:cs typeface="Arial" panose="020B0604020202020204" pitchFamily="34" charset="0"/>
              </a:rPr>
              <a:t>		997  cases 260 arrests</a:t>
            </a:r>
          </a:p>
          <a:p>
            <a:pPr lvl="1">
              <a:lnSpc>
                <a:spcPct val="150000"/>
              </a:lnSpc>
            </a:pPr>
            <a:r>
              <a:rPr lang="en-ZA" sz="2000" b="1" dirty="0" smtClean="0">
                <a:solidFill>
                  <a:srgbClr val="000000"/>
                </a:solidFill>
                <a:latin typeface="Arial" panose="020B0604020202020204" pitchFamily="34" charset="0"/>
                <a:cs typeface="Arial" panose="020B0604020202020204" pitchFamily="34" charset="0"/>
              </a:rPr>
              <a:t>Northern Cape</a:t>
            </a:r>
            <a:r>
              <a:rPr lang="en-ZA" sz="2000" dirty="0" smtClean="0">
                <a:solidFill>
                  <a:srgbClr val="000000"/>
                </a:solidFill>
                <a:latin typeface="Arial" panose="020B0604020202020204" pitchFamily="34" charset="0"/>
                <a:cs typeface="Arial" panose="020B0604020202020204" pitchFamily="34" charset="0"/>
              </a:rPr>
              <a:t>		165 cases 66 arrests</a:t>
            </a:r>
          </a:p>
          <a:p>
            <a:pPr lvl="1">
              <a:lnSpc>
                <a:spcPct val="150000"/>
              </a:lnSpc>
            </a:pPr>
            <a:r>
              <a:rPr lang="en-ZA" sz="2000" b="1" dirty="0" smtClean="0">
                <a:solidFill>
                  <a:srgbClr val="000000"/>
                </a:solidFill>
                <a:latin typeface="Arial" panose="020B0604020202020204" pitchFamily="34" charset="0"/>
                <a:cs typeface="Arial" panose="020B0604020202020204" pitchFamily="34" charset="0"/>
              </a:rPr>
              <a:t>North West  </a:t>
            </a:r>
            <a:r>
              <a:rPr lang="en-ZA" sz="2000" dirty="0" smtClean="0">
                <a:solidFill>
                  <a:srgbClr val="000000"/>
                </a:solidFill>
                <a:latin typeface="Arial" panose="020B0604020202020204" pitchFamily="34" charset="0"/>
                <a:cs typeface="Arial" panose="020B0604020202020204" pitchFamily="34" charset="0"/>
              </a:rPr>
              <a:t>		834  cases 212 arrests</a:t>
            </a:r>
          </a:p>
          <a:p>
            <a:pPr lvl="1">
              <a:lnSpc>
                <a:spcPct val="150000"/>
              </a:lnSpc>
            </a:pPr>
            <a:r>
              <a:rPr lang="en-ZA" sz="2000" b="1" dirty="0" smtClean="0">
                <a:solidFill>
                  <a:srgbClr val="000000"/>
                </a:solidFill>
                <a:latin typeface="Arial" panose="020B0604020202020204" pitchFamily="34" charset="0"/>
                <a:cs typeface="Arial" panose="020B0604020202020204" pitchFamily="34" charset="0"/>
              </a:rPr>
              <a:t>Western Cape </a:t>
            </a:r>
            <a:r>
              <a:rPr lang="en-ZA" sz="2000" dirty="0" smtClean="0">
                <a:solidFill>
                  <a:srgbClr val="000000"/>
                </a:solidFill>
                <a:latin typeface="Arial" panose="020B0604020202020204" pitchFamily="34" charset="0"/>
                <a:cs typeface="Arial" panose="020B0604020202020204" pitchFamily="34" charset="0"/>
              </a:rPr>
              <a:t>		1061 cases 313 arrests</a:t>
            </a:r>
          </a:p>
          <a:p>
            <a:pPr marL="0" indent="0">
              <a:buNone/>
            </a:pPr>
            <a:endParaRPr lang="en-ZA" sz="3600" dirty="0">
              <a:latin typeface="Arial" panose="020B0604020202020204" pitchFamily="34" charset="0"/>
            </a:endParaRPr>
          </a:p>
        </p:txBody>
      </p:sp>
      <p:sp>
        <p:nvSpPr>
          <p:cNvPr id="4" name="Slide Number Placeholder 3"/>
          <p:cNvSpPr>
            <a:spLocks noGrp="1"/>
          </p:cNvSpPr>
          <p:nvPr>
            <p:ph type="sldNum" sz="quarter" idx="12"/>
          </p:nvPr>
        </p:nvSpPr>
        <p:spPr/>
        <p:txBody>
          <a:bodyPr/>
          <a:lstStyle/>
          <a:p>
            <a:fld id="{70AAA570-3596-44A9-950A-E638EE719369}" type="slidenum">
              <a:rPr lang="en-ZA" smtClean="0"/>
              <a:t>30</a:t>
            </a:fld>
            <a:endParaRPr lang="en-ZA" dirty="0"/>
          </a:p>
        </p:txBody>
      </p:sp>
      <p:sp>
        <p:nvSpPr>
          <p:cNvPr id="5" name="Rounded Rectangle 4"/>
          <p:cNvSpPr/>
          <p:nvPr/>
        </p:nvSpPr>
        <p:spPr>
          <a:xfrm>
            <a:off x="7920596" y="1722783"/>
            <a:ext cx="3348596" cy="4326834"/>
          </a:xfrm>
          <a:prstGeom prst="roundRect">
            <a:avLst/>
          </a:prstGeom>
          <a:solidFill>
            <a:schemeClr val="accent5">
              <a:lumMod val="5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ZA" b="1" dirty="0" smtClean="0"/>
          </a:p>
          <a:p>
            <a:endParaRPr lang="en-ZA" b="1" dirty="0"/>
          </a:p>
          <a:p>
            <a:r>
              <a:rPr lang="en-ZA" b="1" dirty="0" smtClean="0"/>
              <a:t>Highest to Lowest</a:t>
            </a:r>
          </a:p>
          <a:p>
            <a:endParaRPr lang="en-ZA" b="1" dirty="0" smtClean="0"/>
          </a:p>
          <a:p>
            <a:pPr marL="342900" indent="-342900">
              <a:buAutoNum type="arabicPeriod"/>
            </a:pPr>
            <a:r>
              <a:rPr lang="en-ZA" dirty="0" smtClean="0"/>
              <a:t>Gauteng (9647)</a:t>
            </a:r>
          </a:p>
          <a:p>
            <a:pPr marL="342900" indent="-342900">
              <a:buAutoNum type="arabicPeriod"/>
            </a:pPr>
            <a:r>
              <a:rPr lang="en-ZA" dirty="0" smtClean="0"/>
              <a:t>Kwa-Zulu Natal (3335)</a:t>
            </a:r>
          </a:p>
          <a:p>
            <a:pPr marL="342900" indent="-342900">
              <a:buAutoNum type="arabicPeriod"/>
            </a:pPr>
            <a:r>
              <a:rPr lang="en-ZA" dirty="0" smtClean="0"/>
              <a:t>Western Cape (1061)</a:t>
            </a:r>
          </a:p>
          <a:p>
            <a:pPr marL="342900" indent="-342900">
              <a:buAutoNum type="arabicPeriod"/>
            </a:pPr>
            <a:r>
              <a:rPr lang="en-ZA" dirty="0" smtClean="0"/>
              <a:t>Mpumalanga (997)</a:t>
            </a:r>
          </a:p>
          <a:p>
            <a:pPr marL="342900" indent="-342900">
              <a:buAutoNum type="arabicPeriod"/>
            </a:pPr>
            <a:r>
              <a:rPr lang="en-ZA" dirty="0" smtClean="0"/>
              <a:t>Eastern Cape (834)</a:t>
            </a:r>
          </a:p>
          <a:p>
            <a:pPr marL="342900" indent="-342900">
              <a:buAutoNum type="arabicPeriod"/>
            </a:pPr>
            <a:r>
              <a:rPr lang="en-ZA" dirty="0" smtClean="0"/>
              <a:t>North West (834)</a:t>
            </a:r>
          </a:p>
          <a:p>
            <a:pPr marL="342900" indent="-342900">
              <a:buAutoNum type="arabicPeriod"/>
            </a:pPr>
            <a:r>
              <a:rPr lang="en-ZA" dirty="0" smtClean="0"/>
              <a:t>Limpopo (664)</a:t>
            </a:r>
          </a:p>
          <a:p>
            <a:pPr marL="342900" indent="-342900">
              <a:buAutoNum type="arabicPeriod"/>
            </a:pPr>
            <a:r>
              <a:rPr lang="en-ZA" dirty="0" smtClean="0"/>
              <a:t>Free State (662)</a:t>
            </a:r>
          </a:p>
          <a:p>
            <a:pPr marL="342900" indent="-342900">
              <a:buAutoNum type="arabicPeriod"/>
            </a:pPr>
            <a:r>
              <a:rPr lang="en-ZA" dirty="0" smtClean="0"/>
              <a:t>Northern Cape (165)</a:t>
            </a:r>
          </a:p>
          <a:p>
            <a:pPr marL="342900" indent="-342900">
              <a:buAutoNum type="arabicPeriod"/>
            </a:pPr>
            <a:endParaRPr lang="en-ZA" dirty="0" smtClean="0"/>
          </a:p>
          <a:p>
            <a:pPr marL="342900" indent="-342900" algn="ctr">
              <a:buAutoNum type="arabicPeriod"/>
            </a:pPr>
            <a:endParaRPr lang="en-ZA" dirty="0" smtClean="0"/>
          </a:p>
          <a:p>
            <a:pPr algn="ctr"/>
            <a:endParaRPr lang="en-ZA" dirty="0"/>
          </a:p>
        </p:txBody>
      </p:sp>
    </p:spTree>
    <p:extLst>
      <p:ext uri="{BB962C8B-B14F-4D97-AF65-F5344CB8AC3E}">
        <p14:creationId xmlns:p14="http://schemas.microsoft.com/office/powerpoint/2010/main" val="2866346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73103" y="386081"/>
            <a:ext cx="11840143" cy="695016"/>
          </a:xfrm>
        </p:spPr>
        <p:txBody>
          <a:bodyPr>
            <a:normAutofit fontScale="90000"/>
          </a:bodyPr>
          <a:lstStyle/>
          <a:p>
            <a:pPr algn="r"/>
            <a:r>
              <a:rPr lang="en-ZA" sz="3100" dirty="0" smtClean="0">
                <a:latin typeface="Arial" panose="020B0604020202020204" pitchFamily="34" charset="0"/>
                <a:ea typeface="Segoe UI Black" panose="020B0A02040204020203" pitchFamily="34" charset="0"/>
                <a:cs typeface="Arial" panose="020B0604020202020204" pitchFamily="34" charset="0"/>
              </a:rPr>
              <a:t/>
            </a:r>
            <a:br>
              <a:rPr lang="en-ZA" sz="3100" dirty="0" smtClean="0">
                <a:latin typeface="Arial" panose="020B0604020202020204" pitchFamily="34" charset="0"/>
                <a:ea typeface="Segoe UI Black" panose="020B0A02040204020203" pitchFamily="34" charset="0"/>
                <a:cs typeface="Arial" panose="020B0604020202020204" pitchFamily="34" charset="0"/>
              </a:rPr>
            </a:br>
            <a:r>
              <a:rPr lang="en-ZA" sz="4000" dirty="0" smtClean="0">
                <a:latin typeface="Arial" panose="020B0604020202020204" pitchFamily="34" charset="0"/>
                <a:ea typeface="Segoe UI Black" panose="020B0A02040204020203" pitchFamily="34" charset="0"/>
                <a:cs typeface="Arial" panose="020B0604020202020204" pitchFamily="34" charset="0"/>
              </a:rPr>
              <a:t>CHALLENGES</a:t>
            </a:r>
            <a:r>
              <a:rPr lang="en-ZA" sz="4000" dirty="0">
                <a:latin typeface="Arial" panose="020B0604020202020204" pitchFamily="34" charset="0"/>
                <a:ea typeface="Segoe UI Black" panose="020B0A02040204020203" pitchFamily="34" charset="0"/>
                <a:cs typeface="Arial" panose="020B0604020202020204" pitchFamily="34" charset="0"/>
              </a:rPr>
              <a:t>: KIDNAPPINGS</a:t>
            </a:r>
            <a:r>
              <a:rPr lang="en-ZA" sz="4000" dirty="0">
                <a:latin typeface="Segoe UI Black" panose="020B0A02040204020203" pitchFamily="34" charset="0"/>
                <a:ea typeface="Segoe UI Black" panose="020B0A02040204020203" pitchFamily="34" charset="0"/>
              </a:rPr>
              <a:t/>
            </a:r>
            <a:br>
              <a:rPr lang="en-ZA" sz="4000" dirty="0">
                <a:latin typeface="Segoe UI Black" panose="020B0A02040204020203" pitchFamily="34" charset="0"/>
                <a:ea typeface="Segoe UI Black" panose="020B0A02040204020203" pitchFamily="34" charset="0"/>
              </a:rPr>
            </a:br>
            <a:endParaRPr lang="en-ZA" sz="4000" dirty="0">
              <a:latin typeface="Segoe UI Black" panose="020B0A02040204020203" pitchFamily="34" charset="0"/>
              <a:ea typeface="Segoe UI Black" panose="020B0A02040204020203" pitchFamily="34" charset="0"/>
            </a:endParaRPr>
          </a:p>
        </p:txBody>
      </p:sp>
      <p:sp>
        <p:nvSpPr>
          <p:cNvPr id="3" name="Content Placeholder 2"/>
          <p:cNvSpPr>
            <a:spLocks noGrp="1"/>
          </p:cNvSpPr>
          <p:nvPr>
            <p:ph idx="1"/>
          </p:nvPr>
        </p:nvSpPr>
        <p:spPr>
          <a:xfrm>
            <a:off x="763051" y="1273854"/>
            <a:ext cx="10783614" cy="4965021"/>
          </a:xfrm>
        </p:spPr>
        <p:txBody>
          <a:bodyPr>
            <a:normAutofit fontScale="92500"/>
          </a:bodyPr>
          <a:lstStyle/>
          <a:p>
            <a:pPr>
              <a:buFont typeface="Arial" panose="020B0604020202020204" pitchFamily="34" charset="0"/>
              <a:buChar char="•"/>
            </a:pPr>
            <a:r>
              <a:rPr lang="en-ZA" dirty="0" smtClean="0">
                <a:latin typeface="Arial" panose="020B0604020202020204" pitchFamily="34" charset="0"/>
                <a:cs typeface="Arial" panose="020B0604020202020204" pitchFamily="34" charset="0"/>
              </a:rPr>
              <a:t>Families of the victims do not want to co-operate with the police due to the fact that the suspects might find out and they will injure / kill the victim</a:t>
            </a:r>
          </a:p>
          <a:p>
            <a:pPr>
              <a:buFont typeface="Arial" panose="020B0604020202020204" pitchFamily="34" charset="0"/>
              <a:buChar char="•"/>
            </a:pPr>
            <a:r>
              <a:rPr lang="en-ZA" dirty="0" smtClean="0">
                <a:latin typeface="Arial" panose="020B0604020202020204" pitchFamily="34" charset="0"/>
                <a:cs typeface="Arial" panose="020B0604020202020204" pitchFamily="34" charset="0"/>
              </a:rPr>
              <a:t>Late reporting by the next of kin of the victim/s.</a:t>
            </a:r>
          </a:p>
          <a:p>
            <a:pPr marL="0" indent="0">
              <a:buNone/>
            </a:pPr>
            <a:endParaRPr lang="en-ZA" sz="800" dirty="0" smtClean="0">
              <a:latin typeface="Arial" panose="020B0604020202020204" pitchFamily="34" charset="0"/>
              <a:cs typeface="Arial" panose="020B0604020202020204" pitchFamily="34" charset="0"/>
            </a:endParaRPr>
          </a:p>
          <a:p>
            <a:pPr>
              <a:buFont typeface="Arial" panose="020B0604020202020204" pitchFamily="34" charset="0"/>
              <a:buChar char="•"/>
            </a:pPr>
            <a:r>
              <a:rPr lang="en-ZA" dirty="0" smtClean="0">
                <a:latin typeface="Arial" panose="020B0604020202020204" pitchFamily="34" charset="0"/>
                <a:cs typeface="Arial" panose="020B0604020202020204" pitchFamily="34" charset="0"/>
              </a:rPr>
              <a:t>Ransom payments are done without police knowledge or involvement</a:t>
            </a:r>
          </a:p>
          <a:p>
            <a:pPr marL="0" indent="0">
              <a:buNone/>
            </a:pPr>
            <a:endParaRPr lang="en-ZA" sz="800" dirty="0" smtClean="0">
              <a:latin typeface="Arial" panose="020B0604020202020204" pitchFamily="34" charset="0"/>
              <a:cs typeface="Arial" panose="020B0604020202020204" pitchFamily="34" charset="0"/>
            </a:endParaRPr>
          </a:p>
          <a:p>
            <a:pPr>
              <a:buFont typeface="Arial" panose="020B0604020202020204" pitchFamily="34" charset="0"/>
              <a:buChar char="•"/>
            </a:pPr>
            <a:r>
              <a:rPr lang="en-ZA" dirty="0" smtClean="0">
                <a:latin typeface="Arial" panose="020B0604020202020204" pitchFamily="34" charset="0"/>
                <a:cs typeface="Arial" panose="020B0604020202020204" pitchFamily="34" charset="0"/>
              </a:rPr>
              <a:t>Language barrier at times remains a challenge whereby essential information lost will compromise the investigation</a:t>
            </a:r>
          </a:p>
          <a:p>
            <a:pPr>
              <a:buFont typeface="Arial" panose="020B0604020202020204" pitchFamily="34" charset="0"/>
              <a:buChar char="•"/>
            </a:pPr>
            <a:endParaRPr lang="en-ZA" sz="800" dirty="0">
              <a:latin typeface="Arial" panose="020B0604020202020204" pitchFamily="34" charset="0"/>
              <a:cs typeface="Arial" panose="020B0604020202020204" pitchFamily="34" charset="0"/>
            </a:endParaRPr>
          </a:p>
          <a:p>
            <a:pPr>
              <a:buFont typeface="Arial" panose="020B0604020202020204" pitchFamily="34" charset="0"/>
              <a:buChar char="•"/>
            </a:pPr>
            <a:r>
              <a:rPr lang="en-ZA" dirty="0" smtClean="0">
                <a:latin typeface="Arial" panose="020B0604020202020204" pitchFamily="34" charset="0"/>
                <a:cs typeface="Arial" panose="020B0604020202020204" pitchFamily="34" charset="0"/>
              </a:rPr>
              <a:t>Some victims have returned to their countries of origin soon after being released by the suspects</a:t>
            </a:r>
          </a:p>
          <a:p>
            <a:pPr>
              <a:buFont typeface="Arial" panose="020B0604020202020204" pitchFamily="34" charset="0"/>
              <a:buChar char="•"/>
            </a:pPr>
            <a:endParaRPr lang="en-ZA" dirty="0" smtClean="0"/>
          </a:p>
        </p:txBody>
      </p:sp>
      <p:sp>
        <p:nvSpPr>
          <p:cNvPr id="8" name="Slide Number Placeholder 7"/>
          <p:cNvSpPr>
            <a:spLocks noGrp="1"/>
          </p:cNvSpPr>
          <p:nvPr>
            <p:ph type="sldNum" sz="quarter" idx="12"/>
          </p:nvPr>
        </p:nvSpPr>
        <p:spPr/>
        <p:txBody>
          <a:bodyPr/>
          <a:lstStyle/>
          <a:p>
            <a:pPr defTabSz="457200">
              <a:defRPr/>
            </a:pPr>
            <a:fld id="{68A22DAA-3222-4608-B2BA-834060EE2E6C}" type="slidenum">
              <a:rPr lang="en-ZA" sz="900">
                <a:solidFill>
                  <a:prstClr val="black"/>
                </a:solidFill>
                <a:latin typeface="Segoe UI" panose="020B0502040204020203" pitchFamily="34" charset="0"/>
                <a:cs typeface="Segoe UI" panose="020B0502040204020203" pitchFamily="34" charset="0"/>
              </a:rPr>
              <a:pPr defTabSz="457200">
                <a:defRPr/>
              </a:pPr>
              <a:t>31</a:t>
            </a:fld>
            <a:endParaRPr lang="en-ZA" sz="900" dirty="0">
              <a:solidFill>
                <a:prstClr val="black"/>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36089616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rgbClr val="002060"/>
          </a:solidFill>
        </p:spPr>
        <p:txBody>
          <a:bodyPr/>
          <a:lstStyle/>
          <a:p>
            <a:r>
              <a:rPr lang="en-ZA" dirty="0" smtClean="0">
                <a:solidFill>
                  <a:schemeClr val="bg1"/>
                </a:solidFill>
                <a:latin typeface="Segoe UI Black" panose="020B0A02040204020203" pitchFamily="34" charset="0"/>
                <a:ea typeface="Segoe UI Black" panose="020B0A02040204020203" pitchFamily="34" charset="0"/>
              </a:rPr>
              <a:t>THANK YOU</a:t>
            </a:r>
            <a:endParaRPr lang="en-ZA" dirty="0">
              <a:solidFill>
                <a:schemeClr val="bg1"/>
              </a:solidFill>
              <a:latin typeface="Segoe UI Black" panose="020B0A02040204020203" pitchFamily="34" charset="0"/>
              <a:ea typeface="Segoe UI Black" panose="020B0A02040204020203" pitchFamily="34" charset="0"/>
            </a:endParaRPr>
          </a:p>
        </p:txBody>
      </p:sp>
      <p:sp>
        <p:nvSpPr>
          <p:cNvPr id="3" name="Slide Number Placeholder 2"/>
          <p:cNvSpPr>
            <a:spLocks noGrp="1"/>
          </p:cNvSpPr>
          <p:nvPr>
            <p:ph type="sldNum" sz="quarter" idx="4"/>
          </p:nvPr>
        </p:nvSpPr>
        <p:spPr/>
        <p:txBody>
          <a:bodyPr/>
          <a:lstStyle/>
          <a:p>
            <a:fld id="{70AAA570-3596-44A9-950A-E638EE719369}" type="slidenum">
              <a:rPr lang="en-ZA" smtClean="0"/>
              <a:pPr/>
              <a:t>32</a:t>
            </a:fld>
            <a:endParaRPr lang="en-ZA" dirty="0"/>
          </a:p>
        </p:txBody>
      </p:sp>
    </p:spTree>
    <p:extLst>
      <p:ext uri="{BB962C8B-B14F-4D97-AF65-F5344CB8AC3E}">
        <p14:creationId xmlns:p14="http://schemas.microsoft.com/office/powerpoint/2010/main" val="19926287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Background</a:t>
            </a:r>
            <a:endParaRPr lang="en-ZA" dirty="0">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6DBC77BE-3831-4392-9C72-09BFE3A5B646}" type="slidenum">
              <a:rPr lang="en-ZA" smtClean="0"/>
              <a:pPr/>
              <a:t>4</a:t>
            </a:fld>
            <a:endParaRPr lang="en-ZA" dirty="0"/>
          </a:p>
        </p:txBody>
      </p:sp>
      <p:sp>
        <p:nvSpPr>
          <p:cNvPr id="4" name="Content Placeholder 3"/>
          <p:cNvSpPr>
            <a:spLocks noGrp="1"/>
          </p:cNvSpPr>
          <p:nvPr>
            <p:ph sz="quarter" idx="1"/>
          </p:nvPr>
        </p:nvSpPr>
        <p:spPr>
          <a:xfrm>
            <a:off x="433388" y="1309686"/>
            <a:ext cx="11377615" cy="5091113"/>
          </a:xfrm>
        </p:spPr>
        <p:txBody>
          <a:bodyPr>
            <a:noAutofit/>
          </a:bodyPr>
          <a:lstStyle/>
          <a:p>
            <a:r>
              <a:rPr lang="en-ZA" sz="2000" dirty="0" smtClean="0">
                <a:latin typeface="Arial" panose="020B0604020202020204" pitchFamily="34" charset="0"/>
                <a:cs typeface="Arial" panose="020B0604020202020204" pitchFamily="34" charset="0"/>
              </a:rPr>
              <a:t>On 19 March 2019, the South African Forum of Civil Engineering Contractors (SAFCEC: an industry body representing JSE listed, non-listed and emerging contractors) wrote to the </a:t>
            </a:r>
            <a:r>
              <a:rPr lang="en-ZA" sz="2000" dirty="0" smtClean="0">
                <a:latin typeface="Arial" panose="020B0604020202020204" pitchFamily="34" charset="0"/>
                <a:cs typeface="Arial" panose="020B0604020202020204" pitchFamily="34" charset="0"/>
              </a:rPr>
              <a:t>Presidency, </a:t>
            </a:r>
            <a:r>
              <a:rPr lang="en-ZA" sz="2000" dirty="0" smtClean="0">
                <a:latin typeface="Arial" panose="020B0604020202020204" pitchFamily="34" charset="0"/>
                <a:cs typeface="Arial" panose="020B0604020202020204" pitchFamily="34" charset="0"/>
              </a:rPr>
              <a:t>expressing their grave concern that construction projects worth a minimum of R25,5bn are being </a:t>
            </a:r>
            <a:r>
              <a:rPr lang="en-ZA" sz="2000" dirty="0" smtClean="0">
                <a:latin typeface="Arial" panose="020B0604020202020204" pitchFamily="34" charset="0"/>
                <a:cs typeface="Arial" panose="020B0604020202020204" pitchFamily="34" charset="0"/>
              </a:rPr>
              <a:t>violently disrupted and harm the </a:t>
            </a:r>
            <a:r>
              <a:rPr lang="en-ZA" sz="2000" dirty="0" smtClean="0">
                <a:latin typeface="Arial" panose="020B0604020202020204" pitchFamily="34" charset="0"/>
                <a:cs typeface="Arial" panose="020B0604020202020204" pitchFamily="34" charset="0"/>
              </a:rPr>
              <a:t>investor confidence in </a:t>
            </a:r>
            <a:r>
              <a:rPr lang="en-ZA" sz="2000" dirty="0" smtClean="0">
                <a:latin typeface="Arial" panose="020B0604020202020204" pitchFamily="34" charset="0"/>
                <a:cs typeface="Arial" panose="020B0604020202020204" pitchFamily="34" charset="0"/>
              </a:rPr>
              <a:t>the Republic of South Africa’s </a:t>
            </a:r>
            <a:r>
              <a:rPr lang="en-ZA" sz="2000" dirty="0" smtClean="0">
                <a:latin typeface="Arial" panose="020B0604020202020204" pitchFamily="34" charset="0"/>
                <a:cs typeface="Arial" panose="020B0604020202020204" pitchFamily="34" charset="0"/>
              </a:rPr>
              <a:t>economy.</a:t>
            </a:r>
          </a:p>
          <a:p>
            <a:r>
              <a:rPr lang="en-ZA" sz="2000" dirty="0" smtClean="0">
                <a:latin typeface="Arial" panose="020B0604020202020204" pitchFamily="34" charset="0"/>
                <a:cs typeface="Arial" panose="020B0604020202020204" pitchFamily="34" charset="0"/>
              </a:rPr>
              <a:t>The State President of South Africa his Excellency Cereal Ramaphosa, in </a:t>
            </a:r>
            <a:r>
              <a:rPr lang="en-ZA" sz="2000" dirty="0" smtClean="0">
                <a:latin typeface="Arial" panose="020B0604020202020204" pitchFamily="34" charset="0"/>
                <a:cs typeface="Arial" panose="020B0604020202020204" pitchFamily="34" charset="0"/>
              </a:rPr>
              <a:t>his State of the Nation Address delivered on 13 February 2020, </a:t>
            </a:r>
            <a:r>
              <a:rPr lang="en-ZA" sz="2000" dirty="0" smtClean="0">
                <a:latin typeface="Arial" panose="020B0604020202020204" pitchFamily="34" charset="0"/>
                <a:cs typeface="Arial" panose="020B0604020202020204" pitchFamily="34" charset="0"/>
              </a:rPr>
              <a:t>announced </a:t>
            </a:r>
            <a:r>
              <a:rPr lang="en-ZA" sz="2000" dirty="0" smtClean="0">
                <a:latin typeface="Arial" panose="020B0604020202020204" pitchFamily="34" charset="0"/>
                <a:cs typeface="Arial" panose="020B0604020202020204" pitchFamily="34" charset="0"/>
              </a:rPr>
              <a:t>that he has prioritised government’s response to the growing problem of criminal groups that extort money from construction and </a:t>
            </a:r>
            <a:r>
              <a:rPr lang="en-ZA" sz="2000" dirty="0" smtClean="0">
                <a:latin typeface="Arial" panose="020B0604020202020204" pitchFamily="34" charset="0"/>
                <a:cs typeface="Arial" panose="020B0604020202020204" pitchFamily="34" charset="0"/>
              </a:rPr>
              <a:t> </a:t>
            </a:r>
            <a:r>
              <a:rPr lang="en-ZA" sz="2000" dirty="0" smtClean="0">
                <a:latin typeface="Arial" panose="020B0604020202020204" pitchFamily="34" charset="0"/>
                <a:cs typeface="Arial" panose="020B0604020202020204" pitchFamily="34" charset="0"/>
              </a:rPr>
              <a:t>businesses. </a:t>
            </a:r>
            <a:r>
              <a:rPr lang="en-ZA" sz="2000" dirty="0" smtClean="0">
                <a:latin typeface="Arial" panose="020B0604020202020204" pitchFamily="34" charset="0"/>
                <a:cs typeface="Arial" panose="020B0604020202020204" pitchFamily="34" charset="0"/>
              </a:rPr>
              <a:t>The </a:t>
            </a:r>
            <a:r>
              <a:rPr lang="en-ZA" sz="2000" dirty="0" smtClean="0">
                <a:latin typeface="Arial" panose="020B0604020202020204" pitchFamily="34" charset="0"/>
                <a:cs typeface="Arial" panose="020B0604020202020204" pitchFamily="34" charset="0"/>
              </a:rPr>
              <a:t>State </a:t>
            </a:r>
            <a:r>
              <a:rPr lang="en-ZA" sz="2000" dirty="0">
                <a:latin typeface="Arial" panose="020B0604020202020204" pitchFamily="34" charset="0"/>
                <a:cs typeface="Arial" panose="020B0604020202020204" pitchFamily="34" charset="0"/>
              </a:rPr>
              <a:t>President  reiterated the damage caused by extortion on our economy and directed that stringent measures  be put in place by law enforcement </a:t>
            </a:r>
            <a:r>
              <a:rPr lang="en-ZA" sz="2000" dirty="0" smtClean="0">
                <a:latin typeface="Arial" panose="020B0604020202020204" pitchFamily="34" charset="0"/>
                <a:cs typeface="Arial" panose="020B0604020202020204" pitchFamily="34" charset="0"/>
              </a:rPr>
              <a:t>agencies.</a:t>
            </a:r>
            <a:endParaRPr lang="en-ZA" sz="2000" dirty="0" smtClean="0">
              <a:latin typeface="Arial" panose="020B0604020202020204" pitchFamily="34" charset="0"/>
              <a:cs typeface="Arial" panose="020B0604020202020204" pitchFamily="34" charset="0"/>
            </a:endParaRPr>
          </a:p>
          <a:p>
            <a:pPr marL="444500" lvl="1" indent="-317500"/>
            <a:r>
              <a:rPr lang="en-ZA" sz="2000" dirty="0" smtClean="0">
                <a:latin typeface="Arial" panose="020B0604020202020204" pitchFamily="34" charset="0"/>
                <a:cs typeface="Arial" panose="020B0604020202020204" pitchFamily="34" charset="0"/>
              </a:rPr>
              <a:t>This led  to the establishment of specialised police teams which were directed to tackle this threat. </a:t>
            </a:r>
          </a:p>
          <a:p>
            <a:pPr marL="444500" lvl="1" indent="-317500"/>
            <a:r>
              <a:rPr lang="en-ZA" sz="2000" dirty="0" smtClean="0">
                <a:latin typeface="Arial" panose="020B0604020202020204" pitchFamily="34" charset="0"/>
                <a:cs typeface="Arial" panose="020B0604020202020204" pitchFamily="34" charset="0"/>
              </a:rPr>
              <a:t>The combating of  extortion and violence directed at economic sites especially the Construction Sector is one of the deliverables to the National Development Plan 2030. </a:t>
            </a:r>
          </a:p>
          <a:p>
            <a:pPr marL="444500" lvl="1" indent="-317500"/>
            <a:r>
              <a:rPr lang="en-ZA" sz="2000" dirty="0" smtClean="0">
                <a:latin typeface="Arial" panose="020B0604020202020204" pitchFamily="34" charset="0"/>
                <a:cs typeface="Arial" panose="020B0604020202020204" pitchFamily="34" charset="0"/>
              </a:rPr>
              <a:t>The </a:t>
            </a:r>
            <a:r>
              <a:rPr lang="en-ZA" sz="2000" dirty="0" smtClean="0">
                <a:latin typeface="Arial" panose="020B0604020202020204" pitchFamily="34" charset="0"/>
                <a:cs typeface="Arial" panose="020B0604020202020204" pitchFamily="34" charset="0"/>
              </a:rPr>
              <a:t>Justice, Crime Prevention and Security Cluster ( JCPS) </a:t>
            </a:r>
            <a:r>
              <a:rPr lang="en-ZA" sz="2000" dirty="0" smtClean="0">
                <a:latin typeface="Arial" panose="020B0604020202020204" pitchFamily="34" charset="0"/>
                <a:cs typeface="Arial" panose="020B0604020202020204" pitchFamily="34" charset="0"/>
              </a:rPr>
              <a:t>has been tasked as an implementing agency, in this </a:t>
            </a:r>
            <a:r>
              <a:rPr lang="en-ZA" sz="2000" dirty="0" smtClean="0">
                <a:latin typeface="Arial" panose="020B0604020202020204" pitchFamily="34" charset="0"/>
                <a:cs typeface="Arial" panose="020B0604020202020204" pitchFamily="34" charset="0"/>
              </a:rPr>
              <a:t>regard.  </a:t>
            </a:r>
            <a:endParaRPr lang="en-ZA"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568972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latin typeface="Arial" panose="020B0604020202020204" pitchFamily="34" charset="0"/>
                <a:cs typeface="Arial" panose="020B0604020202020204" pitchFamily="34" charset="0"/>
              </a:rPr>
              <a:t>DEFINITION OF EXTORTION </a:t>
            </a:r>
            <a:endParaRPr lang="en-ZA" dirty="0">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pPr>
              <a:defRPr/>
            </a:pPr>
            <a:fld id="{6DBC77BE-3831-4392-9C72-09BFE3A5B646}" type="slidenum">
              <a:rPr lang="en-ZA" smtClean="0"/>
              <a:pPr>
                <a:defRPr/>
              </a:pPr>
              <a:t>5</a:t>
            </a:fld>
            <a:endParaRPr lang="en-ZA" dirty="0"/>
          </a:p>
        </p:txBody>
      </p:sp>
      <p:sp>
        <p:nvSpPr>
          <p:cNvPr id="4" name="Content Placeholder 3"/>
          <p:cNvSpPr>
            <a:spLocks noGrp="1"/>
          </p:cNvSpPr>
          <p:nvPr>
            <p:ph sz="quarter" idx="1"/>
          </p:nvPr>
        </p:nvSpPr>
        <p:spPr/>
        <p:txBody>
          <a:bodyPr>
            <a:normAutofit/>
          </a:bodyPr>
          <a:lstStyle/>
          <a:p>
            <a:r>
              <a:rPr lang="en-ZA" sz="2000" dirty="0" smtClean="0">
                <a:latin typeface="Arial" panose="020B0604020202020204" pitchFamily="34" charset="0"/>
                <a:cs typeface="Arial" panose="020B0604020202020204" pitchFamily="34" charset="0"/>
              </a:rPr>
              <a:t>Common law definition:</a:t>
            </a:r>
          </a:p>
          <a:p>
            <a:endParaRPr lang="en-ZA" sz="2000" dirty="0">
              <a:latin typeface="Arial" panose="020B0604020202020204" pitchFamily="34" charset="0"/>
              <a:cs typeface="Arial" panose="020B0604020202020204" pitchFamily="34" charset="0"/>
            </a:endParaRPr>
          </a:p>
          <a:p>
            <a:pPr lvl="1"/>
            <a:r>
              <a:rPr lang="en-ZA" sz="2000" dirty="0" smtClean="0">
                <a:latin typeface="Arial" panose="020B0604020202020204" pitchFamily="34" charset="0"/>
                <a:cs typeface="Arial" panose="020B0604020202020204" pitchFamily="34" charset="0"/>
              </a:rPr>
              <a:t>Unlawful and intentional obtaining of some advantage, which may be patrimonial or non patrimonial in nature from another by subjecting the latter to pressure which induces him or her to hand over the advantage.</a:t>
            </a:r>
          </a:p>
          <a:p>
            <a:pPr lvl="1"/>
            <a:endParaRPr lang="en-ZA" sz="2000" dirty="0" smtClean="0">
              <a:latin typeface="Arial" panose="020B0604020202020204" pitchFamily="34" charset="0"/>
              <a:cs typeface="Arial" panose="020B0604020202020204" pitchFamily="34" charset="0"/>
            </a:endParaRPr>
          </a:p>
          <a:p>
            <a:pPr lvl="1"/>
            <a:endParaRPr lang="en-ZA" sz="2000" dirty="0"/>
          </a:p>
        </p:txBody>
      </p:sp>
    </p:spTree>
    <p:extLst>
      <p:ext uri="{BB962C8B-B14F-4D97-AF65-F5344CB8AC3E}">
        <p14:creationId xmlns:p14="http://schemas.microsoft.com/office/powerpoint/2010/main" val="3198578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Modus Operandi</a:t>
            </a:r>
            <a:endParaRPr lang="en-ZA" dirty="0">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6DBC77BE-3831-4392-9C72-09BFE3A5B646}" type="slidenum">
              <a:rPr lang="en-ZA" smtClean="0"/>
              <a:pPr/>
              <a:t>6</a:t>
            </a:fld>
            <a:endParaRPr lang="en-ZA" dirty="0"/>
          </a:p>
        </p:txBody>
      </p:sp>
      <p:sp>
        <p:nvSpPr>
          <p:cNvPr id="4" name="Content Placeholder 3"/>
          <p:cNvSpPr>
            <a:spLocks noGrp="1"/>
          </p:cNvSpPr>
          <p:nvPr>
            <p:ph sz="quarter" idx="1"/>
          </p:nvPr>
        </p:nvSpPr>
        <p:spPr/>
        <p:txBody>
          <a:bodyPr>
            <a:normAutofit fontScale="85000" lnSpcReduction="20000"/>
          </a:bodyPr>
          <a:lstStyle/>
          <a:p>
            <a:pPr lvl="0"/>
            <a:r>
              <a:rPr lang="en-ZA" sz="2600" dirty="0" smtClean="0">
                <a:latin typeface="Arial" panose="020B0604020202020204" pitchFamily="34" charset="0"/>
                <a:cs typeface="Arial" panose="020B0604020202020204" pitchFamily="34" charset="0"/>
              </a:rPr>
              <a:t>Invasion of construction sites, by heavily armed individuals who  threaten individuals and families.</a:t>
            </a:r>
          </a:p>
          <a:p>
            <a:pPr lvl="0"/>
            <a:r>
              <a:rPr lang="en-ZA" sz="2600" dirty="0" smtClean="0">
                <a:latin typeface="Arial" panose="020B0604020202020204" pitchFamily="34" charset="0"/>
                <a:cs typeface="Arial" panose="020B0604020202020204" pitchFamily="34" charset="0"/>
              </a:rPr>
              <a:t>Demand for community employment and 30% share inclusion of Small Medium Micro Enterprises (SMME’s), in projects.</a:t>
            </a:r>
          </a:p>
          <a:p>
            <a:pPr lvl="0"/>
            <a:r>
              <a:rPr lang="en-ZA" sz="2600" dirty="0" smtClean="0">
                <a:latin typeface="Arial" panose="020B0604020202020204" pitchFamily="34" charset="0"/>
                <a:cs typeface="Arial" panose="020B0604020202020204" pitchFamily="34" charset="0"/>
              </a:rPr>
              <a:t>Forceful demand for tenders and protection fees.</a:t>
            </a:r>
          </a:p>
          <a:p>
            <a:pPr lvl="0"/>
            <a:r>
              <a:rPr lang="en-ZA" sz="2600" dirty="0" smtClean="0">
                <a:latin typeface="Arial" panose="020B0604020202020204" pitchFamily="34" charset="0"/>
                <a:cs typeface="Arial" panose="020B0604020202020204" pitchFamily="34" charset="0"/>
              </a:rPr>
              <a:t>Intimidation /threatening of contractors </a:t>
            </a:r>
            <a:r>
              <a:rPr lang="en-ZA" sz="2600" dirty="0" smtClean="0">
                <a:latin typeface="Arial" panose="020B0604020202020204" pitchFamily="34" charset="0"/>
                <a:cs typeface="Arial" panose="020B0604020202020204" pitchFamily="34" charset="0"/>
              </a:rPr>
              <a:t>to cease their duties at construction sites.</a:t>
            </a:r>
          </a:p>
          <a:p>
            <a:pPr lvl="0"/>
            <a:r>
              <a:rPr lang="en-ZA" sz="2600" dirty="0" smtClean="0">
                <a:latin typeface="Arial" panose="020B0604020202020204" pitchFamily="34" charset="0"/>
                <a:cs typeface="Arial" panose="020B0604020202020204" pitchFamily="34" charset="0"/>
              </a:rPr>
              <a:t>Threatening of business </a:t>
            </a:r>
            <a:r>
              <a:rPr lang="en-ZA" sz="2600" dirty="0" smtClean="0">
                <a:latin typeface="Arial" panose="020B0604020202020204" pitchFamily="34" charset="0"/>
                <a:cs typeface="Arial" panose="020B0604020202020204" pitchFamily="34" charset="0"/>
              </a:rPr>
              <a:t>people to pay funds for security, so that their businesses are not disrupted or </a:t>
            </a:r>
            <a:r>
              <a:rPr lang="en-ZA" sz="2600" dirty="0" smtClean="0">
                <a:latin typeface="Arial" panose="020B0604020202020204" pitchFamily="34" charset="0"/>
                <a:cs typeface="Arial" panose="020B0604020202020204" pitchFamily="34" charset="0"/>
              </a:rPr>
              <a:t>destroyed.</a:t>
            </a:r>
          </a:p>
          <a:p>
            <a:pPr lvl="0"/>
            <a:r>
              <a:rPr lang="en-ZA" sz="2600" dirty="0" smtClean="0">
                <a:latin typeface="Arial" panose="020B0604020202020204" pitchFamily="34" charset="0"/>
                <a:cs typeface="Arial" panose="020B0604020202020204" pitchFamily="34" charset="0"/>
              </a:rPr>
              <a:t>Violent conduct </a:t>
            </a:r>
            <a:r>
              <a:rPr lang="en-ZA" sz="2600" dirty="0" smtClean="0">
                <a:latin typeface="Arial" panose="020B0604020202020204" pitchFamily="34" charset="0"/>
                <a:cs typeface="Arial" panose="020B0604020202020204" pitchFamily="34" charset="0"/>
              </a:rPr>
              <a:t>resulting to murders </a:t>
            </a:r>
            <a:r>
              <a:rPr lang="en-ZA" sz="2600" dirty="0" smtClean="0">
                <a:latin typeface="Arial" panose="020B0604020202020204" pitchFamily="34" charset="0"/>
                <a:cs typeface="Arial" panose="020B0604020202020204" pitchFamily="34" charset="0"/>
              </a:rPr>
              <a:t>and attempted murders.</a:t>
            </a:r>
          </a:p>
          <a:p>
            <a:pPr lvl="0"/>
            <a:r>
              <a:rPr lang="en-ZA" sz="2600" dirty="0" smtClean="0">
                <a:latin typeface="Arial" panose="020B0604020202020204" pitchFamily="34" charset="0"/>
                <a:cs typeface="Arial" panose="020B0604020202020204" pitchFamily="34" charset="0"/>
              </a:rPr>
              <a:t>Barricade roads/forced shut down of construction sites.</a:t>
            </a:r>
          </a:p>
          <a:p>
            <a:pPr lvl="0"/>
            <a:r>
              <a:rPr lang="en-ZA" sz="2600" dirty="0" smtClean="0">
                <a:latin typeface="Arial" panose="020B0604020202020204" pitchFamily="34" charset="0"/>
                <a:cs typeface="Arial" panose="020B0604020202020204" pitchFamily="34" charset="0"/>
              </a:rPr>
              <a:t>Theft and armed robbery of contractors’ </a:t>
            </a:r>
            <a:r>
              <a:rPr lang="en-ZA" sz="2600" dirty="0" smtClean="0">
                <a:latin typeface="Arial" panose="020B0604020202020204" pitchFamily="34" charset="0"/>
                <a:cs typeface="Arial" panose="020B0604020202020204" pitchFamily="34" charset="0"/>
              </a:rPr>
              <a:t>equipment or criminals demands payment </a:t>
            </a:r>
            <a:r>
              <a:rPr lang="en-ZA" sz="2600" dirty="0" smtClean="0">
                <a:latin typeface="Arial" panose="020B0604020202020204" pitchFamily="34" charset="0"/>
                <a:cs typeface="Arial" panose="020B0604020202020204" pitchFamily="34" charset="0"/>
              </a:rPr>
              <a:t>for graders/construction machinery to be at construction sites.</a:t>
            </a:r>
          </a:p>
          <a:p>
            <a:pPr lvl="0"/>
            <a:r>
              <a:rPr lang="en-ZA" sz="2600" dirty="0" smtClean="0">
                <a:latin typeface="Arial" panose="020B0604020202020204" pitchFamily="34" charset="0"/>
                <a:cs typeface="Arial" panose="020B0604020202020204" pitchFamily="34" charset="0"/>
              </a:rPr>
              <a:t>Destruction of water infrastructure, so that they continue to offer or supply water, under municipal contracts.</a:t>
            </a:r>
          </a:p>
          <a:p>
            <a:pPr lvl="1"/>
            <a:endParaRPr lang="en-ZA" dirty="0" smtClean="0"/>
          </a:p>
          <a:p>
            <a:pPr lvl="1"/>
            <a:endParaRPr lang="en-ZA" dirty="0" smtClean="0"/>
          </a:p>
          <a:p>
            <a:pPr lvl="1"/>
            <a:endParaRPr lang="en-ZA" dirty="0"/>
          </a:p>
        </p:txBody>
      </p:sp>
    </p:spTree>
    <p:extLst>
      <p:ext uri="{BB962C8B-B14F-4D97-AF65-F5344CB8AC3E}">
        <p14:creationId xmlns:p14="http://schemas.microsoft.com/office/powerpoint/2010/main" val="33625713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0196" y="338262"/>
            <a:ext cx="7772400" cy="778098"/>
          </a:xfrm>
        </p:spPr>
        <p:txBody>
          <a:bodyPr/>
          <a:lstStyle/>
          <a:p>
            <a:pPr algn="ctr"/>
            <a:r>
              <a:rPr lang="en-ZA" b="1" dirty="0" smtClean="0">
                <a:latin typeface="Arial" panose="020B0604020202020204" pitchFamily="34" charset="0"/>
                <a:cs typeface="Arial" panose="020B0604020202020204" pitchFamily="34" charset="0"/>
              </a:rPr>
              <a:t>EXTORTION TYPOLOGY</a:t>
            </a:r>
            <a:endParaRPr lang="en-ZA" b="1" dirty="0">
              <a:latin typeface="Arial" panose="020B0604020202020204" pitchFamily="34" charset="0"/>
              <a:cs typeface="Arial" panose="020B0604020202020204" pitchFamily="34" charset="0"/>
            </a:endParaRPr>
          </a:p>
        </p:txBody>
      </p:sp>
      <p:sp>
        <p:nvSpPr>
          <p:cNvPr id="3" name="Footer Placeholder 2"/>
          <p:cNvSpPr>
            <a:spLocks noGrp="1"/>
          </p:cNvSpPr>
          <p:nvPr>
            <p:ph type="ftr" sz="quarter" idx="11"/>
          </p:nvPr>
        </p:nvSpPr>
        <p:spPr>
          <a:xfrm>
            <a:off x="2438400" y="6172200"/>
            <a:ext cx="7185992" cy="457200"/>
          </a:xfrm>
        </p:spPr>
        <p:txBody>
          <a:bodyPr/>
          <a:lstStyle/>
          <a:p>
            <a:pPr fontAlgn="base">
              <a:spcBef>
                <a:spcPct val="0"/>
              </a:spcBef>
              <a:spcAft>
                <a:spcPct val="0"/>
              </a:spcAft>
              <a:defRPr/>
            </a:pPr>
            <a:r>
              <a:rPr lang="en-ZA" cap="none" dirty="0">
                <a:solidFill>
                  <a:srgbClr val="696464"/>
                </a:solidFill>
                <a:latin typeface="Arial" panose="020B0604020202020204" pitchFamily="34" charset="0"/>
                <a:cs typeface="Arial" panose="020B0604020202020204" pitchFamily="34" charset="0"/>
              </a:rPr>
              <a:t>CONFIDENTIAL</a:t>
            </a:r>
          </a:p>
        </p:txBody>
      </p:sp>
      <p:sp>
        <p:nvSpPr>
          <p:cNvPr id="4" name="Content Placeholder 3"/>
          <p:cNvSpPr>
            <a:spLocks noGrp="1"/>
          </p:cNvSpPr>
          <p:nvPr>
            <p:ph sz="quarter" idx="1"/>
          </p:nvPr>
        </p:nvSpPr>
        <p:spPr>
          <a:xfrm>
            <a:off x="2063552" y="1268760"/>
            <a:ext cx="8147248" cy="4751040"/>
          </a:xfrm>
        </p:spPr>
        <p:txBody>
          <a:bodyPr>
            <a:normAutofit fontScale="92500" lnSpcReduction="20000"/>
          </a:bodyPr>
          <a:lstStyle/>
          <a:p>
            <a:pPr algn="ctr" defTabSz="533400">
              <a:spcBef>
                <a:spcPct val="0"/>
              </a:spcBef>
              <a:spcAft>
                <a:spcPct val="35000"/>
              </a:spcAft>
            </a:pPr>
            <a:r>
              <a:rPr lang="en-ZA" sz="2200" b="1" dirty="0">
                <a:latin typeface="Arial" panose="020B0604020202020204" pitchFamily="34" charset="0"/>
                <a:cs typeface="Arial" panose="020B0604020202020204" pitchFamily="34" charset="0"/>
              </a:rPr>
              <a:t>CONSTRUCTION SECTOR</a:t>
            </a:r>
          </a:p>
          <a:p>
            <a:pPr marL="0" indent="0" defTabSz="533400">
              <a:spcBef>
                <a:spcPct val="0"/>
              </a:spcBef>
              <a:spcAft>
                <a:spcPct val="35000"/>
              </a:spcAft>
              <a:buNone/>
            </a:pPr>
            <a:r>
              <a:rPr lang="en-ZA" sz="2200" dirty="0">
                <a:latin typeface="Arial" panose="020B0604020202020204" pitchFamily="34" charset="0"/>
                <a:cs typeface="Arial" panose="020B0604020202020204" pitchFamily="34" charset="0"/>
              </a:rPr>
              <a:t>Construction mafia disrupts construction sites across the country where they present themselves as an emerging business forums. The group invades construction sites and demands money or a stake in development projects (Mainly roads and building constructions)</a:t>
            </a:r>
          </a:p>
          <a:p>
            <a:pPr marL="274320" lvl="1" indent="0" defTabSz="533400">
              <a:spcBef>
                <a:spcPct val="0"/>
              </a:spcBef>
              <a:spcAft>
                <a:spcPct val="35000"/>
              </a:spcAft>
              <a:buNone/>
            </a:pPr>
            <a:endParaRPr lang="en-ZA" sz="2200" dirty="0">
              <a:latin typeface="Arial" panose="020B0604020202020204" pitchFamily="34" charset="0"/>
              <a:cs typeface="Arial" panose="020B0604020202020204" pitchFamily="34" charset="0"/>
            </a:endParaRPr>
          </a:p>
          <a:p>
            <a:pPr algn="ctr" defTabSz="533400">
              <a:spcBef>
                <a:spcPct val="0"/>
              </a:spcBef>
              <a:spcAft>
                <a:spcPct val="35000"/>
              </a:spcAft>
            </a:pPr>
            <a:r>
              <a:rPr lang="en-ZA" sz="2200" b="1" dirty="0">
                <a:latin typeface="Arial" panose="020B0604020202020204" pitchFamily="34" charset="0"/>
                <a:cs typeface="Arial" panose="020B0604020202020204" pitchFamily="34" charset="0"/>
              </a:rPr>
              <a:t>MINING SECTOR</a:t>
            </a:r>
          </a:p>
          <a:p>
            <a:pPr marL="0" indent="0" defTabSz="533400">
              <a:spcBef>
                <a:spcPct val="0"/>
              </a:spcBef>
              <a:spcAft>
                <a:spcPct val="35000"/>
              </a:spcAft>
              <a:buNone/>
            </a:pPr>
            <a:r>
              <a:rPr lang="en-ZA" sz="2200" dirty="0">
                <a:latin typeface="Arial" panose="020B0604020202020204" pitchFamily="34" charset="0"/>
                <a:cs typeface="Arial" panose="020B0604020202020204" pitchFamily="34" charset="0"/>
              </a:rPr>
              <a:t>Mining companies like Anglo American Plc, Glencore Plc and Sibanye Stillwater Ltd are targets for groups demanding as much as 30% of their lucrative procurement contracts, often with little to offer by way of skills and services. Non-compliance brings threats to executives and disruptions in operations</a:t>
            </a:r>
          </a:p>
          <a:p>
            <a:pPr marL="0" indent="0" defTabSz="533400">
              <a:spcBef>
                <a:spcPct val="0"/>
              </a:spcBef>
              <a:spcAft>
                <a:spcPct val="35000"/>
              </a:spcAft>
              <a:buNone/>
            </a:pPr>
            <a:endParaRPr lang="en-ZA" sz="2200" dirty="0">
              <a:latin typeface="Arial" panose="020B0604020202020204" pitchFamily="34" charset="0"/>
              <a:cs typeface="Arial" panose="020B0604020202020204" pitchFamily="34" charset="0"/>
            </a:endParaRPr>
          </a:p>
          <a:p>
            <a:pPr algn="ctr" defTabSz="533400">
              <a:spcBef>
                <a:spcPct val="0"/>
              </a:spcBef>
              <a:spcAft>
                <a:spcPct val="35000"/>
              </a:spcAft>
            </a:pPr>
            <a:r>
              <a:rPr lang="en-ZA" sz="2200" b="1" dirty="0">
                <a:latin typeface="Arial" panose="020B0604020202020204" pitchFamily="34" charset="0"/>
                <a:cs typeface="Arial" panose="020B0604020202020204" pitchFamily="34" charset="0"/>
              </a:rPr>
              <a:t>SECURITY SECTOR</a:t>
            </a:r>
          </a:p>
          <a:p>
            <a:pPr marL="0" indent="0" defTabSz="533400">
              <a:spcBef>
                <a:spcPct val="0"/>
              </a:spcBef>
              <a:spcAft>
                <a:spcPct val="35000"/>
              </a:spcAft>
              <a:buNone/>
            </a:pPr>
            <a:r>
              <a:rPr lang="en-ZA" sz="2200" dirty="0">
                <a:latin typeface="Arial" panose="020B0604020202020204" pitchFamily="34" charset="0"/>
                <a:cs typeface="Arial" panose="020B0604020202020204" pitchFamily="34" charset="0"/>
              </a:rPr>
              <a:t>Security companies involved in government and private businesses are targets where these group demand 30% of the contracts or otherwise threats are made to security guards and managers of the businesses</a:t>
            </a:r>
          </a:p>
          <a:p>
            <a:pPr marL="274320" lvl="1" indent="0" defTabSz="533400">
              <a:spcBef>
                <a:spcPct val="0"/>
              </a:spcBef>
              <a:spcAft>
                <a:spcPct val="35000"/>
              </a:spcAft>
              <a:buNone/>
            </a:pPr>
            <a:endParaRPr lang="en-ZA" sz="2200" dirty="0">
              <a:latin typeface="Arial" panose="020B0604020202020204" pitchFamily="34" charset="0"/>
              <a:cs typeface="Arial" panose="020B0604020202020204" pitchFamily="34" charset="0"/>
            </a:endParaRPr>
          </a:p>
          <a:p>
            <a:pPr marL="274320" lvl="1" indent="0" defTabSz="533400">
              <a:spcBef>
                <a:spcPct val="0"/>
              </a:spcBef>
              <a:spcAft>
                <a:spcPct val="35000"/>
              </a:spcAft>
              <a:buNone/>
            </a:pPr>
            <a:endParaRPr lang="en-ZA" sz="2200" dirty="0">
              <a:latin typeface="Arial" panose="020B0604020202020204" pitchFamily="34" charset="0"/>
              <a:cs typeface="Arial" panose="020B0604020202020204" pitchFamily="34" charset="0"/>
            </a:endParaRPr>
          </a:p>
          <a:p>
            <a:endParaRPr lang="en-ZA" dirty="0"/>
          </a:p>
        </p:txBody>
      </p:sp>
    </p:spTree>
    <p:extLst>
      <p:ext uri="{BB962C8B-B14F-4D97-AF65-F5344CB8AC3E}">
        <p14:creationId xmlns:p14="http://schemas.microsoft.com/office/powerpoint/2010/main" val="28076617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solidFill>
                  <a:schemeClr val="tx1"/>
                </a:solidFill>
                <a:latin typeface="Arial" panose="020B0604020202020204" pitchFamily="34" charset="0"/>
                <a:cs typeface="Arial" panose="020B0604020202020204" pitchFamily="34" charset="0"/>
              </a:rPr>
              <a:t>	</a:t>
            </a:r>
            <a:r>
              <a:rPr lang="en-ZA" dirty="0" smtClean="0">
                <a:latin typeface="Arial" panose="020B0604020202020204" pitchFamily="34" charset="0"/>
                <a:cs typeface="Arial" panose="020B0604020202020204" pitchFamily="34" charset="0"/>
              </a:rPr>
              <a:t>EXTORTION </a:t>
            </a:r>
            <a:r>
              <a:rPr lang="en-ZA" dirty="0">
                <a:latin typeface="Arial" panose="020B0604020202020204" pitchFamily="34" charset="0"/>
                <a:cs typeface="Arial" panose="020B0604020202020204" pitchFamily="34" charset="0"/>
              </a:rPr>
              <a:t>TYPOLOGY</a:t>
            </a:r>
            <a:endParaRPr lang="en-ZA" dirty="0"/>
          </a:p>
        </p:txBody>
      </p:sp>
      <p:sp>
        <p:nvSpPr>
          <p:cNvPr id="3" name="Content Placeholder 2"/>
          <p:cNvSpPr>
            <a:spLocks noGrp="1"/>
          </p:cNvSpPr>
          <p:nvPr>
            <p:ph idx="1"/>
          </p:nvPr>
        </p:nvSpPr>
        <p:spPr>
          <a:xfrm>
            <a:off x="433385" y="1541516"/>
            <a:ext cx="11377615" cy="4929188"/>
          </a:xfrm>
        </p:spPr>
        <p:txBody>
          <a:bodyPr>
            <a:normAutofit fontScale="70000" lnSpcReduction="20000"/>
          </a:bodyPr>
          <a:lstStyle/>
          <a:p>
            <a:pPr lvl="0" algn="ctr" defTabSz="533400">
              <a:spcBef>
                <a:spcPct val="0"/>
              </a:spcBef>
              <a:spcAft>
                <a:spcPct val="35000"/>
              </a:spcAft>
            </a:pPr>
            <a:r>
              <a:rPr lang="en-ZA" b="1" dirty="0">
                <a:latin typeface="Arial" panose="020B0604020202020204" pitchFamily="34" charset="0"/>
                <a:cs typeface="Arial" panose="020B0604020202020204" pitchFamily="34" charset="0"/>
              </a:rPr>
              <a:t>TRANSPORT SECTOR</a:t>
            </a:r>
          </a:p>
          <a:p>
            <a:pPr marL="0" lvl="0" indent="0" defTabSz="533400">
              <a:spcBef>
                <a:spcPct val="0"/>
              </a:spcBef>
              <a:spcAft>
                <a:spcPct val="35000"/>
              </a:spcAft>
              <a:buNone/>
            </a:pPr>
            <a:r>
              <a:rPr lang="en-ZA" dirty="0">
                <a:latin typeface="Arial" panose="020B0604020202020204" pitchFamily="34" charset="0"/>
                <a:cs typeface="Arial" panose="020B0604020202020204" pitchFamily="34" charset="0"/>
              </a:rPr>
              <a:t>Bucket system by chairpersons of associations.  Taxi drivers or owners approach scholar transport and demand a share per </a:t>
            </a:r>
            <a:r>
              <a:rPr lang="en-ZA" dirty="0" smtClean="0">
                <a:latin typeface="Arial" panose="020B0604020202020204" pitchFamily="34" charset="0"/>
                <a:cs typeface="Arial" panose="020B0604020202020204" pitchFamily="34" charset="0"/>
              </a:rPr>
              <a:t>load.</a:t>
            </a:r>
            <a:endParaRPr lang="en-ZA" dirty="0">
              <a:latin typeface="Arial" panose="020B0604020202020204" pitchFamily="34" charset="0"/>
              <a:cs typeface="Arial" panose="020B0604020202020204" pitchFamily="34" charset="0"/>
            </a:endParaRPr>
          </a:p>
          <a:p>
            <a:pPr marL="0" lvl="0" indent="0" defTabSz="533400">
              <a:spcBef>
                <a:spcPct val="0"/>
              </a:spcBef>
              <a:spcAft>
                <a:spcPct val="35000"/>
              </a:spcAft>
              <a:buNone/>
            </a:pPr>
            <a:endParaRPr lang="en-ZA" dirty="0">
              <a:latin typeface="Arial" panose="020B0604020202020204" pitchFamily="34" charset="0"/>
              <a:cs typeface="Arial" panose="020B0604020202020204" pitchFamily="34" charset="0"/>
            </a:endParaRPr>
          </a:p>
          <a:p>
            <a:pPr lvl="0" algn="ctr" defTabSz="533400">
              <a:spcBef>
                <a:spcPct val="0"/>
              </a:spcBef>
              <a:spcAft>
                <a:spcPct val="35000"/>
              </a:spcAft>
            </a:pPr>
            <a:r>
              <a:rPr lang="en-ZA" b="1" dirty="0">
                <a:latin typeface="Arial" panose="020B0604020202020204" pitchFamily="34" charset="0"/>
                <a:cs typeface="Arial" panose="020B0604020202020204" pitchFamily="34" charset="0"/>
              </a:rPr>
              <a:t>BUSINESS SECTOR</a:t>
            </a:r>
          </a:p>
          <a:p>
            <a:pPr marL="0" lvl="0" indent="0" defTabSz="533400">
              <a:spcBef>
                <a:spcPct val="0"/>
              </a:spcBef>
              <a:spcAft>
                <a:spcPct val="35000"/>
              </a:spcAft>
              <a:buNone/>
            </a:pPr>
            <a:r>
              <a:rPr lang="en-ZA" dirty="0">
                <a:latin typeface="Arial" panose="020B0604020202020204" pitchFamily="34" charset="0"/>
                <a:cs typeface="Arial" panose="020B0604020202020204" pitchFamily="34" charset="0"/>
              </a:rPr>
              <a:t>Protection money is being extorted from foreign-owned businesses, </a:t>
            </a:r>
            <a:r>
              <a:rPr lang="en-ZA" dirty="0" err="1">
                <a:latin typeface="Arial" panose="020B0604020202020204" pitchFamily="34" charset="0"/>
                <a:cs typeface="Arial" panose="020B0604020202020204" pitchFamily="34" charset="0"/>
              </a:rPr>
              <a:t>spaza</a:t>
            </a:r>
            <a:r>
              <a:rPr lang="en-ZA" dirty="0">
                <a:latin typeface="Arial" panose="020B0604020202020204" pitchFamily="34" charset="0"/>
                <a:cs typeface="Arial" panose="020B0604020202020204" pitchFamily="34" charset="0"/>
              </a:rPr>
              <a:t> shops, petrol stations and even backyard dwellers who have jobs particularly in townships.</a:t>
            </a:r>
          </a:p>
          <a:p>
            <a:pPr algn="ctr"/>
            <a:r>
              <a:rPr lang="en-ZA" b="1" dirty="0">
                <a:latin typeface="Arial" panose="020B0604020202020204" pitchFamily="34" charset="0"/>
                <a:cs typeface="Arial" panose="020B0604020202020204" pitchFamily="34" charset="0"/>
              </a:rPr>
              <a:t>MUNICIPALITY</a:t>
            </a:r>
            <a:r>
              <a:rPr lang="en-ZA" dirty="0">
                <a:latin typeface="Arial" panose="020B0604020202020204" pitchFamily="34" charset="0"/>
                <a:cs typeface="Arial" panose="020B0604020202020204" pitchFamily="34" charset="0"/>
              </a:rPr>
              <a:t> </a:t>
            </a:r>
          </a:p>
          <a:p>
            <a:pPr marL="0" indent="0">
              <a:buNone/>
            </a:pPr>
            <a:r>
              <a:rPr lang="en-ZA" dirty="0">
                <a:latin typeface="Arial" panose="020B0604020202020204" pitchFamily="34" charset="0"/>
                <a:cs typeface="Arial" panose="020B0604020202020204" pitchFamily="34" charset="0"/>
              </a:rPr>
              <a:t>These groupings storms into boardrooms while the Bid Evaluation Committee (BEC) meetings are in session and demand tenders and threatens supply chain management </a:t>
            </a:r>
            <a:r>
              <a:rPr lang="en-ZA" dirty="0" smtClean="0">
                <a:latin typeface="Arial" panose="020B0604020202020204" pitchFamily="34" charset="0"/>
                <a:cs typeface="Arial" panose="020B0604020202020204" pitchFamily="34" charset="0"/>
              </a:rPr>
              <a:t>officials.</a:t>
            </a:r>
            <a:endParaRPr lang="en-ZA" dirty="0">
              <a:latin typeface="Arial" panose="020B0604020202020204" pitchFamily="34" charset="0"/>
              <a:cs typeface="Arial" panose="020B0604020202020204" pitchFamily="34" charset="0"/>
            </a:endParaRPr>
          </a:p>
          <a:p>
            <a:pPr marL="0" indent="0">
              <a:buNone/>
            </a:pPr>
            <a:endParaRPr lang="en-ZA" dirty="0">
              <a:latin typeface="Arial" panose="020B0604020202020204" pitchFamily="34" charset="0"/>
              <a:cs typeface="Arial" panose="020B0604020202020204" pitchFamily="34" charset="0"/>
            </a:endParaRPr>
          </a:p>
          <a:p>
            <a:pPr lvl="0" algn="ctr" defTabSz="533400">
              <a:spcBef>
                <a:spcPct val="0"/>
              </a:spcBef>
              <a:spcAft>
                <a:spcPct val="35000"/>
              </a:spcAft>
            </a:pPr>
            <a:r>
              <a:rPr lang="en-ZA" b="1" dirty="0">
                <a:latin typeface="Arial" panose="020B0604020202020204" pitchFamily="34" charset="0"/>
                <a:cs typeface="Arial" panose="020B0604020202020204" pitchFamily="34" charset="0"/>
              </a:rPr>
              <a:t>VULNERABLE COMMUNITY</a:t>
            </a:r>
          </a:p>
          <a:p>
            <a:pPr marL="0" lvl="0" indent="0" defTabSz="533400">
              <a:spcBef>
                <a:spcPct val="0"/>
              </a:spcBef>
              <a:spcAft>
                <a:spcPct val="35000"/>
              </a:spcAft>
              <a:buNone/>
            </a:pPr>
            <a:r>
              <a:rPr lang="en-ZA" dirty="0">
                <a:latin typeface="Arial" panose="020B0604020202020204" pitchFamily="34" charset="0"/>
                <a:cs typeface="Arial" panose="020B0604020202020204" pitchFamily="34" charset="0"/>
              </a:rPr>
              <a:t>The Extortionists are targeting vulnerable community groups like the disabled and blind people, </a:t>
            </a:r>
            <a:r>
              <a:rPr lang="en-ZA" dirty="0" smtClean="0">
                <a:latin typeface="Arial" panose="020B0604020202020204" pitchFamily="34" charset="0"/>
                <a:cs typeface="Arial" panose="020B0604020202020204" pitchFamily="34" charset="0"/>
              </a:rPr>
              <a:t>Road Accident Fund </a:t>
            </a:r>
            <a:r>
              <a:rPr lang="en-ZA" dirty="0">
                <a:latin typeface="Arial" panose="020B0604020202020204" pitchFamily="34" charset="0"/>
                <a:cs typeface="Arial" panose="020B0604020202020204" pitchFamily="34" charset="0"/>
              </a:rPr>
              <a:t>and pension pay outs  recipients, where they identify them and extort money from them. Informal farmers and certain vehicle type owners are also targeted for protection fees. </a:t>
            </a:r>
          </a:p>
          <a:p>
            <a:pPr marL="0" lvl="0" indent="0" algn="ctr" defTabSz="533400">
              <a:spcBef>
                <a:spcPct val="0"/>
              </a:spcBef>
              <a:spcAft>
                <a:spcPct val="35000"/>
              </a:spcAft>
              <a:buNone/>
            </a:pPr>
            <a:endParaRPr lang="en-ZA" sz="3600" dirty="0">
              <a:latin typeface="Arial" panose="020B0604020202020204" pitchFamily="34" charset="0"/>
              <a:cs typeface="Arial" panose="020B0604020202020204" pitchFamily="34" charset="0"/>
            </a:endParaRPr>
          </a:p>
          <a:p>
            <a:endParaRPr lang="en-ZA" dirty="0"/>
          </a:p>
        </p:txBody>
      </p:sp>
      <p:sp>
        <p:nvSpPr>
          <p:cNvPr id="4" name="Slide Number Placeholder 3"/>
          <p:cNvSpPr>
            <a:spLocks noGrp="1"/>
          </p:cNvSpPr>
          <p:nvPr>
            <p:ph type="sldNum" sz="quarter" idx="12"/>
          </p:nvPr>
        </p:nvSpPr>
        <p:spPr/>
        <p:txBody>
          <a:bodyPr/>
          <a:lstStyle/>
          <a:p>
            <a:fld id="{70AAA570-3596-44A9-950A-E638EE719369}" type="slidenum">
              <a:rPr lang="en-ZA" smtClean="0"/>
              <a:t>8</a:t>
            </a:fld>
            <a:endParaRPr lang="en-ZA" dirty="0"/>
          </a:p>
        </p:txBody>
      </p:sp>
    </p:spTree>
    <p:extLst>
      <p:ext uri="{BB962C8B-B14F-4D97-AF65-F5344CB8AC3E}">
        <p14:creationId xmlns:p14="http://schemas.microsoft.com/office/powerpoint/2010/main" val="23197291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388" y="176287"/>
            <a:ext cx="11377612" cy="1017486"/>
          </a:xfrm>
        </p:spPr>
        <p:txBody>
          <a:bodyPr>
            <a:normAutofit fontScale="90000"/>
          </a:bodyPr>
          <a:lstStyle/>
          <a:p>
            <a:r>
              <a:rPr lang="en-ZA" sz="4000" spc="-75" dirty="0" smtClean="0">
                <a:solidFill>
                  <a:prstClr val="black"/>
                </a:solidFill>
                <a:latin typeface="Arial" panose="020B0604020202020204" pitchFamily="34" charset="0"/>
                <a:cs typeface="Arial" panose="020B0604020202020204" pitchFamily="34" charset="0"/>
              </a:rPr>
              <a:t/>
            </a:r>
            <a:br>
              <a:rPr lang="en-ZA" sz="4000" spc="-75" dirty="0" smtClean="0">
                <a:solidFill>
                  <a:prstClr val="black"/>
                </a:solidFill>
                <a:latin typeface="Arial" panose="020B0604020202020204" pitchFamily="34" charset="0"/>
                <a:cs typeface="Arial" panose="020B0604020202020204" pitchFamily="34" charset="0"/>
              </a:rPr>
            </a:br>
            <a:r>
              <a:rPr lang="en-ZA" sz="4000" spc="-75" dirty="0">
                <a:solidFill>
                  <a:prstClr val="black"/>
                </a:solidFill>
                <a:latin typeface="Arial" panose="020B0604020202020204" pitchFamily="34" charset="0"/>
                <a:cs typeface="Arial" panose="020B0604020202020204" pitchFamily="34" charset="0"/>
              </a:rPr>
              <a:t/>
            </a:r>
            <a:br>
              <a:rPr lang="en-ZA" sz="4000" spc="-75" dirty="0">
                <a:solidFill>
                  <a:prstClr val="black"/>
                </a:solidFill>
                <a:latin typeface="Arial" panose="020B0604020202020204" pitchFamily="34" charset="0"/>
                <a:cs typeface="Arial" panose="020B0604020202020204" pitchFamily="34" charset="0"/>
              </a:rPr>
            </a:br>
            <a:r>
              <a:rPr lang="en-ZA" sz="4000" spc="-75" dirty="0" smtClean="0">
                <a:solidFill>
                  <a:prstClr val="black"/>
                </a:solidFill>
                <a:latin typeface="Arial" panose="020B0604020202020204" pitchFamily="34" charset="0"/>
                <a:cs typeface="Arial" panose="020B0604020202020204" pitchFamily="34" charset="0"/>
              </a:rPr>
              <a:t>		</a:t>
            </a:r>
            <a:r>
              <a:rPr lang="en-ZA" sz="4000" spc="-75" dirty="0" smtClean="0">
                <a:latin typeface="Arial" panose="020B0604020202020204" pitchFamily="34" charset="0"/>
                <a:cs typeface="Arial" panose="020B0604020202020204" pitchFamily="34" charset="0"/>
              </a:rPr>
              <a:t>OPERATIONAL </a:t>
            </a:r>
            <a:r>
              <a:rPr lang="en-ZA" sz="4000" spc="-75" dirty="0">
                <a:latin typeface="Arial" panose="020B0604020202020204" pitchFamily="34" charset="0"/>
                <a:cs typeface="Arial" panose="020B0604020202020204" pitchFamily="34" charset="0"/>
              </a:rPr>
              <a:t>APPROACH</a:t>
            </a:r>
            <a:r>
              <a:rPr lang="en-ZA" spc="-75" dirty="0">
                <a:latin typeface="Arial" panose="020B0604020202020204" pitchFamily="34" charset="0"/>
                <a:cs typeface="Arial" panose="020B0604020202020204" pitchFamily="34" charset="0"/>
              </a:rPr>
              <a:t/>
            </a:r>
            <a:br>
              <a:rPr lang="en-ZA" spc="-75" dirty="0">
                <a:latin typeface="Arial" panose="020B0604020202020204" pitchFamily="34" charset="0"/>
                <a:cs typeface="Arial" panose="020B0604020202020204" pitchFamily="34" charset="0"/>
              </a:rPr>
            </a:br>
            <a:endParaRPr lang="en-ZA" dirty="0"/>
          </a:p>
        </p:txBody>
      </p:sp>
      <p:sp>
        <p:nvSpPr>
          <p:cNvPr id="3" name="Content Placeholder 2"/>
          <p:cNvSpPr>
            <a:spLocks noGrp="1"/>
          </p:cNvSpPr>
          <p:nvPr>
            <p:ph idx="1"/>
          </p:nvPr>
        </p:nvSpPr>
        <p:spPr/>
        <p:txBody>
          <a:bodyPr>
            <a:noAutofit/>
          </a:bodyPr>
          <a:lstStyle/>
          <a:p>
            <a:pPr marL="214313" indent="-214313" algn="just" defTabSz="685800" fontAlgn="auto">
              <a:lnSpc>
                <a:spcPct val="115000"/>
              </a:lnSpc>
              <a:spcBef>
                <a:spcPts val="0"/>
              </a:spcBef>
              <a:spcAft>
                <a:spcPts val="0"/>
              </a:spcAft>
              <a:buFont typeface="Wingdings" panose="05000000000000000000" pitchFamily="2" charset="2"/>
              <a:buChar char="§"/>
            </a:pPr>
            <a:endParaRPr lang="en-ZA" sz="2000" dirty="0">
              <a:solidFill>
                <a:prstClr val="black"/>
              </a:solidFill>
              <a:latin typeface="Arial" panose="020B0604020202020204" pitchFamily="34" charset="0"/>
              <a:ea typeface="Calibri" panose="020F0502020204030204" pitchFamily="34" charset="0"/>
              <a:cs typeface="Arial" panose="020B0604020202020204" pitchFamily="34" charset="0"/>
            </a:endParaRPr>
          </a:p>
          <a:p>
            <a:pPr marL="214313" indent="-214313" algn="just" defTabSz="685800" fontAlgn="auto">
              <a:lnSpc>
                <a:spcPct val="115000"/>
              </a:lnSpc>
              <a:spcBef>
                <a:spcPts val="0"/>
              </a:spcBef>
              <a:spcAft>
                <a:spcPts val="0"/>
              </a:spcAft>
              <a:buFont typeface="Wingdings" panose="05000000000000000000" pitchFamily="2" charset="2"/>
              <a:buChar char="§"/>
            </a:pPr>
            <a:r>
              <a:rPr lang="en-ZA" sz="2000" dirty="0">
                <a:solidFill>
                  <a:prstClr val="black"/>
                </a:solidFill>
                <a:latin typeface="Arial" panose="020B0604020202020204" pitchFamily="34" charset="0"/>
                <a:ea typeface="Calibri" panose="020F0502020204030204" pitchFamily="34" charset="0"/>
                <a:cs typeface="Arial" panose="020B0604020202020204" pitchFamily="34" charset="0"/>
              </a:rPr>
              <a:t>Organised </a:t>
            </a:r>
            <a:r>
              <a:rPr lang="en-ZA" sz="2000" dirty="0" smtClean="0">
                <a:solidFill>
                  <a:prstClr val="black"/>
                </a:solidFill>
                <a:latin typeface="Arial" panose="020B0604020202020204" pitchFamily="34" charset="0"/>
                <a:ea typeface="Calibri" panose="020F0502020204030204" pitchFamily="34" charset="0"/>
                <a:cs typeface="Arial" panose="020B0604020202020204" pitchFamily="34" charset="0"/>
              </a:rPr>
              <a:t>Crime </a:t>
            </a:r>
            <a:r>
              <a:rPr lang="en-ZA" sz="2000" dirty="0">
                <a:solidFill>
                  <a:prstClr val="black"/>
                </a:solidFill>
                <a:latin typeface="Arial" panose="020B0604020202020204" pitchFamily="34" charset="0"/>
                <a:ea typeface="Calibri" panose="020F0502020204030204" pitchFamily="34" charset="0"/>
                <a:cs typeface="Arial" panose="020B0604020202020204" pitchFamily="34" charset="0"/>
              </a:rPr>
              <a:t>can be prevented, combated and investigated as major or project investigations in the form of a multidisciplinary approach that includes all security clusters, government departments, private institutions, financial institutions, Non Government Organizations (NGOs) and Non Profit Organizations (NPOs) stake holders.</a:t>
            </a:r>
          </a:p>
          <a:p>
            <a:pPr marL="214313" indent="-214313" algn="just" defTabSz="685800" fontAlgn="auto">
              <a:lnSpc>
                <a:spcPct val="115000"/>
              </a:lnSpc>
              <a:spcBef>
                <a:spcPts val="0"/>
              </a:spcBef>
              <a:spcAft>
                <a:spcPts val="0"/>
              </a:spcAft>
              <a:buFont typeface="Wingdings" panose="05000000000000000000" pitchFamily="2" charset="2"/>
              <a:buChar char="§"/>
            </a:pPr>
            <a:endParaRPr lang="en-ZA" sz="2000" dirty="0">
              <a:solidFill>
                <a:prstClr val="black"/>
              </a:solidFill>
              <a:latin typeface="Arial" panose="020B0604020202020204" pitchFamily="34" charset="0"/>
              <a:ea typeface="Calibri" panose="020F0502020204030204" pitchFamily="34" charset="0"/>
              <a:cs typeface="Arial" panose="020B0604020202020204" pitchFamily="34" charset="0"/>
            </a:endParaRPr>
          </a:p>
          <a:p>
            <a:pPr marL="250508" indent="-214313" algn="just" defTabSz="685800" fontAlgn="auto">
              <a:lnSpc>
                <a:spcPct val="115000"/>
              </a:lnSpc>
              <a:spcBef>
                <a:spcPts val="0"/>
              </a:spcBef>
              <a:spcAft>
                <a:spcPts val="0"/>
              </a:spcAft>
              <a:buFont typeface="Wingdings" panose="05000000000000000000" pitchFamily="2" charset="2"/>
              <a:buChar char="§"/>
            </a:pPr>
            <a:r>
              <a:rPr lang="en-ZA" sz="2000" dirty="0">
                <a:solidFill>
                  <a:prstClr val="black"/>
                </a:solidFill>
                <a:latin typeface="Arial" panose="020B0604020202020204" pitchFamily="34" charset="0"/>
                <a:ea typeface="Calibri" panose="020F0502020204030204" pitchFamily="34" charset="0"/>
                <a:cs typeface="Arial" panose="020B0604020202020204" pitchFamily="34" charset="0"/>
              </a:rPr>
              <a:t>It requires proactive approach based on criminal intelligence,  threat analysis, identification of syndicates and criminal grouping, searching, interviews, interrogations, evidence collection and preservation are the requirements. Useful tools to determine organised crime links are informants, surveillance and undercover investigations.</a:t>
            </a:r>
          </a:p>
          <a:p>
            <a:pPr marL="250508" indent="-214313" algn="just" defTabSz="685800" fontAlgn="auto">
              <a:lnSpc>
                <a:spcPct val="115000"/>
              </a:lnSpc>
              <a:spcBef>
                <a:spcPts val="0"/>
              </a:spcBef>
              <a:spcAft>
                <a:spcPts val="0"/>
              </a:spcAft>
              <a:buFont typeface="Wingdings" panose="05000000000000000000" pitchFamily="2" charset="2"/>
              <a:buChar char="§"/>
            </a:pPr>
            <a:endParaRPr lang="en-ZA" sz="2000" dirty="0">
              <a:solidFill>
                <a:prstClr val="black"/>
              </a:solidFill>
              <a:latin typeface="Arial" panose="020B0604020202020204" pitchFamily="34" charset="0"/>
              <a:ea typeface="Calibri" panose="020F0502020204030204" pitchFamily="34" charset="0"/>
              <a:cs typeface="Arial" panose="020B0604020202020204" pitchFamily="34" charset="0"/>
            </a:endParaRPr>
          </a:p>
          <a:p>
            <a:pPr marL="250508" indent="-214313" algn="just" defTabSz="685800" fontAlgn="auto">
              <a:lnSpc>
                <a:spcPct val="115000"/>
              </a:lnSpc>
              <a:spcBef>
                <a:spcPts val="0"/>
              </a:spcBef>
              <a:spcAft>
                <a:spcPts val="0"/>
              </a:spcAft>
              <a:buFont typeface="Wingdings" panose="05000000000000000000" pitchFamily="2" charset="2"/>
              <a:buChar char="§"/>
            </a:pPr>
            <a:r>
              <a:rPr lang="en-ZA" sz="2000" dirty="0">
                <a:solidFill>
                  <a:prstClr val="black"/>
                </a:solidFill>
                <a:latin typeface="Arial" panose="020B0604020202020204" pitchFamily="34" charset="0"/>
                <a:ea typeface="Calibri" panose="020F0502020204030204" pitchFamily="34" charset="0"/>
                <a:cs typeface="Arial" panose="020B0604020202020204" pitchFamily="34" charset="0"/>
              </a:rPr>
              <a:t>This includes </a:t>
            </a:r>
            <a:r>
              <a:rPr lang="en-ZA" sz="2000" dirty="0">
                <a:solidFill>
                  <a:prstClr val="black"/>
                </a:solidFill>
                <a:latin typeface="Arial" panose="020B0604020202020204" pitchFamily="34" charset="0"/>
                <a:cs typeface="Arial" panose="020B0604020202020204" pitchFamily="34" charset="0"/>
              </a:rPr>
              <a:t>disrupting, dismantling and neutralising syndicates involved in identified organised criminal activities utilising unconventional methods, under cover operation, electronic surveillance and use of informants. </a:t>
            </a:r>
            <a:endParaRPr lang="en-US" sz="2000" dirty="0">
              <a:solidFill>
                <a:prstClr val="black"/>
              </a:solidFill>
              <a:latin typeface="Arial" panose="020B0604020202020204" pitchFamily="34" charset="0"/>
              <a:cs typeface="Arial" panose="020B0604020202020204" pitchFamily="34" charset="0"/>
            </a:endParaRPr>
          </a:p>
          <a:p>
            <a:pPr marL="250508" indent="-214313" algn="just" defTabSz="685800" fontAlgn="auto">
              <a:lnSpc>
                <a:spcPct val="115000"/>
              </a:lnSpc>
              <a:spcBef>
                <a:spcPts val="0"/>
              </a:spcBef>
              <a:spcAft>
                <a:spcPts val="0"/>
              </a:spcAft>
              <a:buFont typeface="Wingdings" panose="05000000000000000000" pitchFamily="2" charset="2"/>
              <a:buChar char="§"/>
            </a:pPr>
            <a:endParaRPr lang="en-US" sz="2000" dirty="0">
              <a:solidFill>
                <a:prstClr val="black"/>
              </a:solidFill>
              <a:latin typeface="Arial" panose="020B0604020202020204" pitchFamily="34" charset="0"/>
              <a:cs typeface="Arial" panose="020B0604020202020204" pitchFamily="34" charset="0"/>
            </a:endParaRPr>
          </a:p>
          <a:p>
            <a:pPr marL="250508" indent="-214313" algn="just" defTabSz="685800" fontAlgn="auto">
              <a:lnSpc>
                <a:spcPct val="115000"/>
              </a:lnSpc>
              <a:spcBef>
                <a:spcPts val="0"/>
              </a:spcBef>
              <a:spcAft>
                <a:spcPts val="0"/>
              </a:spcAft>
              <a:buFont typeface="Wingdings" panose="05000000000000000000" pitchFamily="2" charset="2"/>
              <a:buChar char="§"/>
            </a:pPr>
            <a:r>
              <a:rPr lang="en-ZA" sz="2000" dirty="0">
                <a:solidFill>
                  <a:prstClr val="black"/>
                </a:solidFill>
                <a:latin typeface="Arial" panose="020B0604020202020204" pitchFamily="34" charset="0"/>
                <a:cs typeface="Arial" panose="020B0604020202020204" pitchFamily="34" charset="0"/>
              </a:rPr>
              <a:t>To involve Asset Forfeiture Unit to address the seizure and confiscation of illicit proceeds of crime and utilise the services of placing critical witnesses under Witness Protection Programme </a:t>
            </a:r>
          </a:p>
          <a:p>
            <a:pPr defTabSz="685800" fontAlgn="auto">
              <a:spcBef>
                <a:spcPts val="0"/>
              </a:spcBef>
              <a:spcAft>
                <a:spcPts val="0"/>
              </a:spcAft>
            </a:pPr>
            <a:endParaRPr lang="en-ZA" sz="2000" dirty="0">
              <a:solidFill>
                <a:prstClr val="black"/>
              </a:solidFill>
              <a:latin typeface="Arial" panose="020B0604020202020204" pitchFamily="34" charset="0"/>
              <a:cs typeface="Arial" panose="020B0604020202020204" pitchFamily="34" charset="0"/>
            </a:endParaRPr>
          </a:p>
          <a:p>
            <a:pPr defTabSz="685800" fontAlgn="auto">
              <a:lnSpc>
                <a:spcPct val="115000"/>
              </a:lnSpc>
              <a:spcBef>
                <a:spcPts val="0"/>
              </a:spcBef>
              <a:spcAft>
                <a:spcPts val="750"/>
              </a:spcAft>
            </a:pPr>
            <a:endParaRPr lang="en-ZA" sz="2000" dirty="0">
              <a:solidFill>
                <a:srgbClr val="323E4F"/>
              </a:solidFill>
              <a:latin typeface="Arial" panose="020B0604020202020204" pitchFamily="34" charset="0"/>
              <a:ea typeface="Calibri" panose="020F0502020204030204" pitchFamily="34" charset="0"/>
              <a:cs typeface="Arial" panose="020B0604020202020204" pitchFamily="34" charset="0"/>
            </a:endParaRPr>
          </a:p>
          <a:p>
            <a:endParaRPr lang="en-ZA" sz="2000" dirty="0"/>
          </a:p>
        </p:txBody>
      </p:sp>
      <p:sp>
        <p:nvSpPr>
          <p:cNvPr id="4" name="Slide Number Placeholder 3"/>
          <p:cNvSpPr>
            <a:spLocks noGrp="1"/>
          </p:cNvSpPr>
          <p:nvPr>
            <p:ph type="sldNum" sz="quarter" idx="12"/>
          </p:nvPr>
        </p:nvSpPr>
        <p:spPr/>
        <p:txBody>
          <a:bodyPr/>
          <a:lstStyle/>
          <a:p>
            <a:fld id="{70AAA570-3596-44A9-950A-E638EE719369}" type="slidenum">
              <a:rPr lang="en-ZA" smtClean="0"/>
              <a:t>9</a:t>
            </a:fld>
            <a:endParaRPr lang="en-ZA" dirty="0"/>
          </a:p>
        </p:txBody>
      </p:sp>
    </p:spTree>
    <p:extLst>
      <p:ext uri="{BB962C8B-B14F-4D97-AF65-F5344CB8AC3E}">
        <p14:creationId xmlns:p14="http://schemas.microsoft.com/office/powerpoint/2010/main" val="12423124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20581</TotalTime>
  <Words>3478</Words>
  <Application>Microsoft Office PowerPoint</Application>
  <PresentationFormat>Widescreen</PresentationFormat>
  <Paragraphs>372</Paragraphs>
  <Slides>32</Slides>
  <Notes>5</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32</vt:i4>
      </vt:variant>
    </vt:vector>
  </HeadingPairs>
  <TitlesOfParts>
    <vt:vector size="47" baseType="lpstr">
      <vt:lpstr>Arial</vt:lpstr>
      <vt:lpstr>Arial Narrow</vt:lpstr>
      <vt:lpstr>Calibri</vt:lpstr>
      <vt:lpstr>Calibri Light</vt:lpstr>
      <vt:lpstr>Franklin Gothic Book</vt:lpstr>
      <vt:lpstr>Perpetua</vt:lpstr>
      <vt:lpstr>Segoe UI</vt:lpstr>
      <vt:lpstr>Segoe UI Black</vt:lpstr>
      <vt:lpstr>Segoe UI Light</vt:lpstr>
      <vt:lpstr>Times New Roman</vt:lpstr>
      <vt:lpstr>Tw Cen MT</vt:lpstr>
      <vt:lpstr>Wingdings</vt:lpstr>
      <vt:lpstr>Wingdings 2</vt:lpstr>
      <vt:lpstr>Wingdings 3</vt:lpstr>
      <vt:lpstr>Integral</vt:lpstr>
      <vt:lpstr>  ORGANISED CRIME INVESTIGATIONS (OCI)  extortions      &amp;       KIDNAPPINGS  </vt:lpstr>
      <vt:lpstr>PURPOSE </vt:lpstr>
      <vt:lpstr>Introduction</vt:lpstr>
      <vt:lpstr>Background</vt:lpstr>
      <vt:lpstr>DEFINITION OF EXTORTION </vt:lpstr>
      <vt:lpstr>Modus Operandi</vt:lpstr>
      <vt:lpstr>EXTORTION TYPOLOGY</vt:lpstr>
      <vt:lpstr> EXTORTION TYPOLOGY</vt:lpstr>
      <vt:lpstr>    OPERATIONAL APPROACH </vt:lpstr>
      <vt:lpstr>    OPERATIONAL APPROACH   </vt:lpstr>
      <vt:lpstr>OPERATIONAL APPROACH</vt:lpstr>
      <vt:lpstr>    OPERATIONAL APPROACH </vt:lpstr>
      <vt:lpstr>PowerPoint Presentation</vt:lpstr>
      <vt:lpstr>PowerPoint Presentation</vt:lpstr>
      <vt:lpstr>Hotspot Districts</vt:lpstr>
      <vt:lpstr>COLLABORATIVE APPROACH WITH BUSINESS</vt:lpstr>
      <vt:lpstr> Stakeholders</vt:lpstr>
      <vt:lpstr>Work Streams</vt:lpstr>
      <vt:lpstr>PowerPoint Presentation</vt:lpstr>
      <vt:lpstr>      </vt:lpstr>
      <vt:lpstr>INCIDENT REPORT</vt:lpstr>
      <vt:lpstr>INCIDENT REPORT</vt:lpstr>
      <vt:lpstr>CENTRALIZATION OF ALL EXTORTION DOCKET</vt:lpstr>
      <vt:lpstr>   INTERVENTIONS AT HOTSPOT AREAS  </vt:lpstr>
      <vt:lpstr>Extortion Hotline</vt:lpstr>
      <vt:lpstr>MEASURES TO BE EFFECTED AGAINST PRANK CALLS </vt:lpstr>
      <vt:lpstr>Background kidnapping</vt:lpstr>
      <vt:lpstr>Types of kidnapping</vt:lpstr>
      <vt:lpstr> The UNITS Investigating and the crime trends</vt:lpstr>
      <vt:lpstr>Kidnappings incidents and hotspots</vt:lpstr>
      <vt:lpstr> CHALLENGES: KIDNAPPINGS </vt:lpstr>
      <vt:lpstr>THANK YOU</vt:lpstr>
    </vt:vector>
  </TitlesOfParts>
  <Company>SAPS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Audit Response Plan</dc:title>
  <dc:creator>Major General Rabie</dc:creator>
  <cp:lastModifiedBy>Segole Emma - Brigadier</cp:lastModifiedBy>
  <cp:revision>1520</cp:revision>
  <cp:lastPrinted>2024-10-08T06:05:28Z</cp:lastPrinted>
  <dcterms:created xsi:type="dcterms:W3CDTF">2019-09-14T12:11:30Z</dcterms:created>
  <dcterms:modified xsi:type="dcterms:W3CDTF">2025-05-13T20:56:15Z</dcterms:modified>
</cp:coreProperties>
</file>